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8" r:id="rId2"/>
    <p:sldId id="260" r:id="rId3"/>
    <p:sldId id="257" r:id="rId4"/>
    <p:sldId id="259" r:id="rId5"/>
    <p:sldId id="339" r:id="rId6"/>
    <p:sldId id="330" r:id="rId7"/>
    <p:sldId id="331" r:id="rId8"/>
    <p:sldId id="332" r:id="rId9"/>
    <p:sldId id="333" r:id="rId10"/>
    <p:sldId id="334" r:id="rId11"/>
    <p:sldId id="335" r:id="rId12"/>
    <p:sldId id="336" r:id="rId13"/>
    <p:sldId id="337" r:id="rId14"/>
    <p:sldId id="338" r:id="rId15"/>
    <p:sldId id="341" r:id="rId16"/>
    <p:sldId id="340" r:id="rId17"/>
    <p:sldId id="303" r:id="rId18"/>
    <p:sldId id="305" r:id="rId19"/>
    <p:sldId id="278" r:id="rId20"/>
    <p:sldId id="265" r:id="rId21"/>
    <p:sldId id="262" r:id="rId22"/>
    <p:sldId id="263" r:id="rId23"/>
    <p:sldId id="268" r:id="rId24"/>
    <p:sldId id="270" r:id="rId25"/>
    <p:sldId id="275" r:id="rId26"/>
    <p:sldId id="271" r:id="rId27"/>
    <p:sldId id="272" r:id="rId28"/>
    <p:sldId id="273" r:id="rId29"/>
    <p:sldId id="306" r:id="rId30"/>
    <p:sldId id="307" r:id="rId31"/>
    <p:sldId id="298" r:id="rId32"/>
    <p:sldId id="301" r:id="rId33"/>
    <p:sldId id="297" r:id="rId34"/>
    <p:sldId id="342" r:id="rId35"/>
    <p:sldId id="313" r:id="rId36"/>
    <p:sldId id="314" r:id="rId37"/>
    <p:sldId id="316" r:id="rId38"/>
    <p:sldId id="324" r:id="rId39"/>
    <p:sldId id="277" r:id="rId40"/>
    <p:sldId id="302" r:id="rId41"/>
    <p:sldId id="309" r:id="rId42"/>
    <p:sldId id="317" r:id="rId43"/>
    <p:sldId id="318" r:id="rId44"/>
    <p:sldId id="326" r:id="rId45"/>
    <p:sldId id="285" r:id="rId46"/>
    <p:sldId id="319" r:id="rId47"/>
    <p:sldId id="320" r:id="rId48"/>
    <p:sldId id="321" r:id="rId49"/>
    <p:sldId id="322" r:id="rId50"/>
    <p:sldId id="323" r:id="rId51"/>
    <p:sldId id="296" r:id="rId52"/>
    <p:sldId id="312" r:id="rId53"/>
    <p:sldId id="329" r:id="rId54"/>
    <p:sldId id="343" r:id="rId55"/>
    <p:sldId id="315" r:id="rId56"/>
    <p:sldId id="310"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C460"/>
    <a:srgbClr val="98C3E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0" d="100"/>
          <a:sy n="50" d="100"/>
        </p:scale>
        <p:origin x="-10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D1E5D9-D739-447F-BDE9-29600B6B5D0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384ED-832E-4066-8168-C374D3CEDF92}" type="slidenum">
              <a:rPr lang="en-US"/>
              <a:pPr/>
              <a:t>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6692F-D78A-4180-9090-2B6C3C772FA5}" type="slidenum">
              <a:rPr lang="en-US"/>
              <a:pPr/>
              <a:t>11</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B7637C-DB09-4511-B768-A124A108D35A}" type="slidenum">
              <a:rPr lang="en-US"/>
              <a:pPr/>
              <a:t>12</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35A6F-F70C-42D7-8CFE-4BE0F938B505}" type="slidenum">
              <a:rPr lang="en-US"/>
              <a:pPr/>
              <a:t>13</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1A301-6590-43F5-B945-DA5FC99C88A8}" type="slidenum">
              <a:rPr lang="en-US"/>
              <a:pPr/>
              <a:t>14</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3AE58EC-5B65-48F4-ACFB-C44D11A4DE61}" type="slidenum">
              <a:rPr lang="en-US"/>
              <a:pPr/>
              <a:t>17</a:t>
            </a:fld>
            <a:endParaRPr lang="en-US"/>
          </a:p>
        </p:txBody>
      </p:sp>
      <p:sp>
        <p:nvSpPr>
          <p:cNvPr id="1157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E257962-8293-46D2-B0DC-4F70D64391A9}" type="slidenum">
              <a:rPr lang="pt-PT" sz="1200"/>
              <a:pPr algn="r"/>
              <a:t>17</a:t>
            </a:fld>
            <a:endParaRPr lang="pt-PT"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p:txBody>
          <a:bodyPr/>
          <a:lstStyle/>
          <a:p>
            <a:pPr>
              <a:spcBef>
                <a:spcPct val="0"/>
              </a:spcBef>
            </a:pPr>
            <a:endParaRPr lang="pt-P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BE2CE4-204E-448F-B558-E85FACB826B4}" type="slidenum">
              <a:rPr lang="en-US"/>
              <a:pPr/>
              <a:t>18</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E4B51-DABF-4864-A1F8-616793AF3848}" type="slidenum">
              <a:rPr lang="en-US"/>
              <a:pPr/>
              <a:t>19</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213F8-848E-4BA7-8DFD-BC64F4B6AF31}" type="slidenum">
              <a:rPr lang="en-US"/>
              <a:pPr/>
              <a:t>20</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61393-8F1A-4F4B-8F5A-DA8B1B0C5AAC}" type="slidenum">
              <a:rPr lang="en-US"/>
              <a:pPr/>
              <a:t>21</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A098A-A68B-4124-BBF8-25193504B37B}" type="slidenum">
              <a:rPr lang="en-US"/>
              <a:pPr/>
              <a:t>22</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3D653-3326-4FE3-BDB2-775FC944C749}" type="slidenum">
              <a:rPr lang="en-US"/>
              <a:pPr/>
              <a:t>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D40C9-2566-4A58-8D25-26F3AA10CE84}" type="slidenum">
              <a:rPr lang="en-US"/>
              <a:pPr/>
              <a:t>23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F79F1-D380-483F-BC9B-7A594D4026DB}" type="slidenum">
              <a:rPr lang="en-US"/>
              <a:pPr/>
              <a:t>24</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0AE6D-D400-41F9-B638-62B8E7C587F3}" type="slidenum">
              <a:rPr lang="en-US"/>
              <a:pPr/>
              <a:t>25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CB597-5549-4A50-86F7-0F898645B9B5}" type="slidenum">
              <a:rPr lang="en-US"/>
              <a:pPr/>
              <a:t>26</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D1EC2-A600-413C-A525-AABAD8751107}" type="slidenum">
              <a:rPr lang="en-US"/>
              <a:pPr/>
              <a:t>27</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32029-12B9-4A8E-86CF-C64C680E28EE}" type="slidenum">
              <a:rPr lang="en-US"/>
              <a:pPr/>
              <a:t>28</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659E0-0A9D-4EEF-ABC9-CE1B4229492E}" type="slidenum">
              <a:rPr lang="en-US"/>
              <a:pPr/>
              <a:t>29</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A908C-6F5C-4B7C-BA2C-40227F458C18}" type="slidenum">
              <a:rPr lang="en-US"/>
              <a:pPr/>
              <a:t>30</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57882-2A14-4629-A915-F2D42F171D2A}" type="slidenum">
              <a:rPr lang="en-US"/>
              <a:pPr/>
              <a:t>31</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3A478E-F8AD-4DDB-B57C-11735478BD89}" type="slidenum">
              <a:rPr lang="en-US"/>
              <a:pPr/>
              <a:t>32</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5C60BE-C7AF-45A6-8516-6980013AB088}" type="slidenum">
              <a:rPr lang="en-US"/>
              <a:pPr/>
              <a:t>3</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E33A7-0C5B-440D-BCCD-C8DC2994D03F}" type="slidenum">
              <a:rPr lang="en-US"/>
              <a:pPr/>
              <a:t>33</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0121C-0ECC-471B-825B-FEC750D677E0}" type="slidenum">
              <a:rPr lang="en-US"/>
              <a:pPr/>
              <a:t>35</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FC928-3048-4993-9377-03202842C702}" type="slidenum">
              <a:rPr lang="en-US"/>
              <a:pPr/>
              <a:t>36</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0CEE0-9690-45A4-AE3B-13C3465C30FB}" type="slidenum">
              <a:rPr lang="en-US"/>
              <a:pPr/>
              <a:t>37</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4B2C0-FB94-4E32-8F20-AF0E8A666860}" type="slidenum">
              <a:rPr lang="en-US"/>
              <a:pPr/>
              <a:t>38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F8CA1-9CCA-4C63-93AA-76AE9E3B3C29}" type="slidenum">
              <a:rPr lang="en-US"/>
              <a:pPr/>
              <a:t>39</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03EBA0-0423-40B6-A943-40EB49836089}" type="slidenum">
              <a:rPr lang="en-US"/>
              <a:pPr/>
              <a:t>40</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8B4DB-96B6-4385-85A7-EA5237A9D2E0}" type="slidenum">
              <a:rPr lang="en-US"/>
              <a:pPr/>
              <a:t>41</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E054B3-4037-49E7-89CB-A6A589007F00}" type="slidenum">
              <a:rPr lang="en-US"/>
              <a:pPr/>
              <a:t>42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7B14E0-93DE-4CD7-95E5-05460623F8A2}" type="slidenum">
              <a:rPr lang="en-US"/>
              <a:pPr/>
              <a:t>43</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FDADB-EF43-4C09-B0AC-187FB962208F}" type="slidenum">
              <a:rPr lang="en-US"/>
              <a:pPr/>
              <a:t>4</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69800-782A-405D-BC7E-3648E6D8AB19}" type="slidenum">
              <a:rPr lang="en-US"/>
              <a:pPr/>
              <a:t>44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s-C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8FF58F-3840-4974-BBDE-0CCF6946C464}" type="slidenum">
              <a:rPr lang="en-US"/>
              <a:pPr/>
              <a:t>45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16517-3143-4578-92F2-A573D65822BF}" type="slidenum">
              <a:rPr lang="en-US"/>
              <a:pPr/>
              <a:t>46</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8B678-2CC4-4FF7-8E93-38DD045CFC6E}" type="slidenum">
              <a:rPr lang="en-US"/>
              <a:pPr/>
              <a:t>47</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AC3181-B422-4C7A-A857-BF60FC225532}" type="slidenum">
              <a:rPr lang="en-US"/>
              <a:pPr/>
              <a:t>48</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FCD9E-2D26-4D6F-AF85-F0E609F5305B}" type="slidenum">
              <a:rPr lang="en-US"/>
              <a:pPr/>
              <a:t>49</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12A04-0091-4618-A658-5A95108D191C}" type="slidenum">
              <a:rPr lang="en-US"/>
              <a:pPr/>
              <a:t>50</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C0C2D-083C-46E7-8DFC-5949C1CB8AC2}" type="slidenum">
              <a:rPr lang="en-US"/>
              <a:pPr/>
              <a:t>51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B3CA8-A418-440F-908B-6F7ACC3DAD68}" type="slidenum">
              <a:rPr lang="en-US"/>
              <a:pPr/>
              <a:t>52</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D1E16-963C-45CC-9AA9-FC97666950AA}" type="slidenum">
              <a:rPr lang="en-US"/>
              <a:pPr/>
              <a:t>53</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A51F9D-7F5B-4DE3-A954-11D10ABAE352}" type="slidenum">
              <a:rPr lang="en-US"/>
              <a:pPr/>
              <a:t>6</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pt-P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8BAB8-82A0-484F-B508-A359D48E3799}" type="slidenum">
              <a:rPr lang="en-US"/>
              <a:pPr/>
              <a:t>55</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70265-7B4E-40BA-931D-FEF38D93EB45}" type="slidenum">
              <a:rPr lang="en-US"/>
              <a:pPr/>
              <a:t>56</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5C353-C6E2-4C51-BF30-00E1D53E1119}" type="slidenum">
              <a:rPr lang="en-US"/>
              <a:pPr/>
              <a:t>7</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B356-8124-4FF4-BC8A-D588FE370FA6}" type="slidenum">
              <a:rPr lang="en-US"/>
              <a:pPr/>
              <a:t>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B6AA7-25FE-45C5-B169-D8E51C39C308}" type="slidenum">
              <a:rPr lang="en-US"/>
              <a:pPr/>
              <a:t>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266A7-6657-4F8D-B4AC-3C8A68B5DD87}" type="slidenum">
              <a:rPr lang="en-US"/>
              <a:pPr/>
              <a:t>10</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PT"/>
          </a:p>
        </p:txBody>
      </p:sp>
      <p:sp>
        <p:nvSpPr>
          <p:cNvPr id="4" name="Footer Placeholder 3"/>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Footer Placeholder 3"/>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Footer Placeholder 3"/>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10"/>
          </p:nvPr>
        </p:nvSpPr>
        <p:spPr>
          <a:xfrm>
            <a:off x="2195513" y="6237288"/>
            <a:ext cx="4392612" cy="476250"/>
          </a:xfrm>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Footer Placeholder 6"/>
          <p:cNvSpPr>
            <a:spLocks noGrp="1"/>
          </p:cNvSpPr>
          <p:nvPr>
            <p:ph type="ftr" sz="quarter" idx="10"/>
          </p:nvPr>
        </p:nvSpPr>
        <p:spPr>
          <a:xfrm>
            <a:off x="2195513" y="6237288"/>
            <a:ext cx="4392612" cy="476250"/>
          </a:xfrm>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Footer Placeholder 3"/>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Footer Placeholder 4"/>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Footer Placeholder 6"/>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t-PT"/>
          </a:p>
        </p:txBody>
      </p:sp>
      <p:sp>
        <p:nvSpPr>
          <p:cNvPr id="3" name="Footer Placeholder 2"/>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b="0"/>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folha BlocoNotas"/>
          <p:cNvPicPr>
            <a:picLocks noChangeAspect="1" noChangeArrowheads="1"/>
          </p:cNvPicPr>
          <p:nvPr userDrawn="1"/>
        </p:nvPicPr>
        <p:blipFill>
          <a:blip r:embed="rId15" cstate="print"/>
          <a:srcRect l="2634" t="19496" r="1563" b="12656"/>
          <a:stretch>
            <a:fillRect/>
          </a:stretch>
        </p:blipFill>
        <p:spPr bwMode="auto">
          <a:xfrm>
            <a:off x="1547813" y="908050"/>
            <a:ext cx="5256212" cy="5257800"/>
          </a:xfrm>
          <a:prstGeom prst="rect">
            <a:avLst/>
          </a:prstGeom>
          <a:noFill/>
          <a:ln w="9525">
            <a:noFill/>
            <a:miter lim="800000"/>
            <a:headEnd/>
            <a:tailEnd/>
          </a:ln>
        </p:spPr>
      </p:pic>
      <p:sp>
        <p:nvSpPr>
          <p:cNvPr id="1035" name="Rectangle 11"/>
          <p:cNvSpPr>
            <a:spLocks noChangeArrowheads="1"/>
          </p:cNvSpPr>
          <p:nvPr/>
        </p:nvSpPr>
        <p:spPr bwMode="auto">
          <a:xfrm>
            <a:off x="6911975" y="6381750"/>
            <a:ext cx="2232025" cy="476250"/>
          </a:xfrm>
          <a:prstGeom prst="rect">
            <a:avLst/>
          </a:prstGeom>
          <a:noFill/>
          <a:ln w="9525">
            <a:noFill/>
            <a:miter lim="800000"/>
            <a:headEnd/>
            <a:tailEnd/>
          </a:ln>
          <a:effectLst/>
        </p:spPr>
        <p:txBody>
          <a:bodyPr/>
          <a:lstStyle/>
          <a:p>
            <a:pPr algn="ctr"/>
            <a:endParaRPr lang="pt-PT" sz="1400"/>
          </a:p>
          <a:p>
            <a:pPr algn="ctr"/>
            <a:r>
              <a:rPr lang="pt-PT" sz="1400" b="1">
                <a:solidFill>
                  <a:srgbClr val="68C460"/>
                </a:solidFill>
              </a:rPr>
              <a:t>INCO-CT-2004-003715</a:t>
            </a:r>
            <a:endParaRPr lang="en-GB" sz="1400" b="1">
              <a:solidFill>
                <a:srgbClr val="68C460"/>
              </a:solidFill>
            </a:endParaRPr>
          </a:p>
        </p:txBody>
      </p:sp>
      <p:pic>
        <p:nvPicPr>
          <p:cNvPr id="1037" name="Picture 13" descr="folha BlocoNotas"/>
          <p:cNvPicPr>
            <a:picLocks noChangeAspect="1" noChangeArrowheads="1"/>
          </p:cNvPicPr>
          <p:nvPr userDrawn="1"/>
        </p:nvPicPr>
        <p:blipFill>
          <a:blip r:embed="rId15" cstate="print"/>
          <a:srcRect l="54649" t="5130" r="8221" b="87392"/>
          <a:stretch>
            <a:fillRect/>
          </a:stretch>
        </p:blipFill>
        <p:spPr bwMode="auto">
          <a:xfrm>
            <a:off x="6948488" y="6092825"/>
            <a:ext cx="2038350" cy="581025"/>
          </a:xfrm>
          <a:prstGeom prst="rect">
            <a:avLst/>
          </a:prstGeom>
          <a:noFill/>
          <a:ln w="9525">
            <a:noFill/>
            <a:miter lim="800000"/>
            <a:headEnd/>
            <a:tailEnd/>
          </a:ln>
        </p:spPr>
      </p:pic>
      <p:pic>
        <p:nvPicPr>
          <p:cNvPr id="1039" name="Picture 15" descr="ISTNet"/>
          <p:cNvPicPr>
            <a:picLocks noChangeAspect="1" noChangeArrowheads="1"/>
          </p:cNvPicPr>
          <p:nvPr userDrawn="1"/>
        </p:nvPicPr>
        <p:blipFill>
          <a:blip r:embed="rId16" cstate="print"/>
          <a:srcRect/>
          <a:stretch>
            <a:fillRect/>
          </a:stretch>
        </p:blipFill>
        <p:spPr bwMode="auto">
          <a:xfrm>
            <a:off x="168275" y="212725"/>
            <a:ext cx="579438" cy="1196975"/>
          </a:xfrm>
          <a:prstGeom prst="rect">
            <a:avLst/>
          </a:prstGeom>
          <a:noFill/>
        </p:spPr>
      </p:pic>
      <p:pic>
        <p:nvPicPr>
          <p:cNvPr id="1040" name="Picture 16" descr="Flag_of_Europe"/>
          <p:cNvPicPr>
            <a:picLocks noChangeAspect="1" noChangeArrowheads="1"/>
          </p:cNvPicPr>
          <p:nvPr userDrawn="1"/>
        </p:nvPicPr>
        <p:blipFill>
          <a:blip r:embed="rId17" cstate="print"/>
          <a:srcRect/>
          <a:stretch>
            <a:fillRect/>
          </a:stretch>
        </p:blipFill>
        <p:spPr bwMode="auto">
          <a:xfrm>
            <a:off x="179388" y="6092825"/>
            <a:ext cx="871537" cy="581025"/>
          </a:xfrm>
          <a:prstGeom prst="rect">
            <a:avLst/>
          </a:prstGeom>
          <a:noFill/>
        </p:spPr>
      </p:pic>
      <p:sp>
        <p:nvSpPr>
          <p:cNvPr id="1041" name="Rectangle 17"/>
          <p:cNvSpPr>
            <a:spLocks noGrp="1" noChangeArrowheads="1"/>
          </p:cNvSpPr>
          <p:nvPr>
            <p:ph type="ftr" sz="quarter" idx="3"/>
          </p:nvPr>
        </p:nvSpPr>
        <p:spPr bwMode="auto">
          <a:xfrm>
            <a:off x="2195513" y="6237288"/>
            <a:ext cx="4392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vl1pPr>
          </a:lstStyle>
          <a:p>
            <a:r>
              <a:rPr lang="en-US"/>
              <a:t> </a:t>
            </a:r>
            <a:r>
              <a:rPr lang="pt-BR"/>
              <a:t>ECSA 47 </a:t>
            </a:r>
            <a:r>
              <a:rPr lang="en-GB"/>
              <a:t>Symposium</a:t>
            </a:r>
          </a:p>
          <a:p>
            <a:r>
              <a:rPr lang="pt-BR"/>
              <a:t>Figueira da Foz, Portugal, 14-19 </a:t>
            </a:r>
            <a:r>
              <a:rPr lang="en-GB"/>
              <a:t>September</a:t>
            </a:r>
            <a:r>
              <a:rPr lang="pt-BR"/>
              <a:t> 2010</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oleObject" Target="../embeddings/oleObject1.bin"/><Relationship Id="rId7" Type="http://schemas.openxmlformats.org/officeDocument/2006/relationships/image" Target="../media/image38.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hyperlink" Target="http://models.com/model_culture/50topmalemodels/vote.cfm?model_id=182&amp;readcomments=yes" TargetMode="External"/><Relationship Id="rId5" Type="http://schemas.openxmlformats.org/officeDocument/2006/relationships/image" Target="../media/image37.jpe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hyperlink" Target="../Estuarine%20systems/Modelling%20Estuarine%20Processes.ppt#-1,5,Processes involving phytoplankton" TargetMode="Externa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hyperlink" Target="http://www.mohid.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8.jpe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jpeg"/><Relationship Id="rId10" Type="http://schemas.openxmlformats.org/officeDocument/2006/relationships/hyperlink" Target="http://www.mohid.com/what_is_mohid.htm" TargetMode="External"/><Relationship Id="rId4" Type="http://schemas.openxmlformats.org/officeDocument/2006/relationships/image" Target="../media/image19.jpeg"/><Relationship Id="rId9" Type="http://schemas.openxmlformats.org/officeDocument/2006/relationships/image" Target="../media/image62.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8.jpeg"/><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18.jpeg"/><Relationship Id="rId7" Type="http://schemas.openxmlformats.org/officeDocument/2006/relationships/image" Target="../media/image66.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8" Type="http://schemas.openxmlformats.org/officeDocument/2006/relationships/hyperlink" Target="http://www.mohid.com/what_is_mohid.htm" TargetMode="External"/><Relationship Id="rId3" Type="http://schemas.openxmlformats.org/officeDocument/2006/relationships/image" Target="../media/image18.jpeg"/><Relationship Id="rId7"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9.jpeg"/><Relationship Id="rId4" Type="http://schemas.openxmlformats.org/officeDocument/2006/relationships/image" Target="../media/image19.jpe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18.jpeg"/><Relationship Id="rId7"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63.png"/><Relationship Id="rId4" Type="http://schemas.openxmlformats.org/officeDocument/2006/relationships/hyperlink" Target="http://www.mohid.com/what_is_mohid.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www.ecomanage.info/" TargetMode="External"/><Relationship Id="rId5" Type="http://schemas.openxmlformats.org/officeDocument/2006/relationships/image" Target="../media/image119.jpeg"/><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1268" name="Rectangle 4"/>
          <p:cNvSpPr>
            <a:spLocks noGrp="1" noChangeArrowheads="1"/>
          </p:cNvSpPr>
          <p:nvPr>
            <p:ph type="ctrTitle"/>
          </p:nvPr>
        </p:nvSpPr>
        <p:spPr bwMode="auto">
          <a:xfrm>
            <a:off x="900113" y="836613"/>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US" b="1" dirty="0"/>
              <a:t>Integrated Coastal Zone Management of three study areas in South America</a:t>
            </a:r>
            <a:r>
              <a:rPr lang="en-US" dirty="0"/>
              <a:t> </a:t>
            </a:r>
          </a:p>
        </p:txBody>
      </p:sp>
      <p:sp>
        <p:nvSpPr>
          <p:cNvPr id="11269" name="Rectangle 5"/>
          <p:cNvSpPr>
            <a:spLocks noGrp="1" noChangeArrowheads="1"/>
          </p:cNvSpPr>
          <p:nvPr>
            <p:ph type="subTitle" idx="1"/>
          </p:nvPr>
        </p:nvSpPr>
        <p:spPr bwMode="auto">
          <a:xfrm>
            <a:off x="1692275" y="3068638"/>
            <a:ext cx="6081713" cy="10795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sz="2400" b="1"/>
              <a:t>Campuzano, F.J.,</a:t>
            </a:r>
            <a:r>
              <a:rPr lang="en-US" sz="2400"/>
              <a:t> Mateus, M.D., Leitão, P.C., Marín, V.H., Tironi, A., Pierini, J.O., Sampaio, A.J.P., Almeida, P., Neves, R.J.</a:t>
            </a:r>
          </a:p>
        </p:txBody>
      </p:sp>
      <p:sp>
        <p:nvSpPr>
          <p:cNvPr id="11271" name="Rectangle 7"/>
          <p:cNvSpPr>
            <a:spLocks noChangeArrowheads="1"/>
          </p:cNvSpPr>
          <p:nvPr/>
        </p:nvSpPr>
        <p:spPr bwMode="auto">
          <a:xfrm>
            <a:off x="1979613" y="4508500"/>
            <a:ext cx="4967287" cy="433388"/>
          </a:xfrm>
          <a:prstGeom prst="rect">
            <a:avLst/>
          </a:prstGeom>
          <a:noFill/>
          <a:ln w="9525">
            <a:noFill/>
            <a:miter lim="800000"/>
            <a:headEnd/>
            <a:tailEnd/>
          </a:ln>
          <a:effectLst/>
        </p:spPr>
        <p:txBody>
          <a:bodyPr/>
          <a:lstStyle/>
          <a:p>
            <a:pPr algn="ctr">
              <a:lnSpc>
                <a:spcPct val="90000"/>
              </a:lnSpc>
              <a:spcBef>
                <a:spcPct val="20000"/>
              </a:spcBef>
            </a:pPr>
            <a:r>
              <a:rPr lang="en-US" sz="2400"/>
              <a:t>campuzanofj.maretec@ist.utl.pt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89090" name="Picture 2" descr="UNS"/>
          <p:cNvPicPr>
            <a:picLocks noChangeAspect="1" noChangeArrowheads="1"/>
          </p:cNvPicPr>
          <p:nvPr/>
        </p:nvPicPr>
        <p:blipFill>
          <a:blip r:embed="rId3" cstate="print"/>
          <a:srcRect/>
          <a:stretch>
            <a:fillRect/>
          </a:stretch>
        </p:blipFill>
        <p:spPr bwMode="auto">
          <a:xfrm>
            <a:off x="0" y="3284538"/>
            <a:ext cx="1152525" cy="1131887"/>
          </a:xfrm>
          <a:prstGeom prst="rect">
            <a:avLst/>
          </a:prstGeom>
          <a:noFill/>
        </p:spPr>
      </p:pic>
      <p:pic>
        <p:nvPicPr>
          <p:cNvPr id="89091" name="Picture 3" descr="logo iado 2005 CHICO"/>
          <p:cNvPicPr>
            <a:picLocks noChangeAspect="1" noChangeArrowheads="1"/>
          </p:cNvPicPr>
          <p:nvPr/>
        </p:nvPicPr>
        <p:blipFill>
          <a:blip r:embed="rId4" cstate="print"/>
          <a:srcRect/>
          <a:stretch>
            <a:fillRect/>
          </a:stretch>
        </p:blipFill>
        <p:spPr bwMode="auto">
          <a:xfrm>
            <a:off x="0" y="4365625"/>
            <a:ext cx="1008063" cy="1223963"/>
          </a:xfrm>
          <a:prstGeom prst="rect">
            <a:avLst/>
          </a:prstGeom>
          <a:noFill/>
        </p:spPr>
      </p:pic>
      <p:sp>
        <p:nvSpPr>
          <p:cNvPr id="89094" name="Text Box 6"/>
          <p:cNvSpPr txBox="1">
            <a:spLocks noChangeArrowheads="1"/>
          </p:cNvSpPr>
          <p:nvPr/>
        </p:nvSpPr>
        <p:spPr bwMode="auto">
          <a:xfrm>
            <a:off x="1692275" y="260350"/>
            <a:ext cx="4679950" cy="519113"/>
          </a:xfrm>
          <a:prstGeom prst="rect">
            <a:avLst/>
          </a:prstGeom>
          <a:noFill/>
          <a:ln w="9525">
            <a:noFill/>
            <a:miter lim="800000"/>
            <a:headEnd/>
            <a:tailEnd/>
          </a:ln>
          <a:effectLst/>
        </p:spPr>
        <p:txBody>
          <a:bodyPr>
            <a:spAutoFit/>
          </a:bodyPr>
          <a:lstStyle/>
          <a:p>
            <a:pPr>
              <a:spcBef>
                <a:spcPct val="50000"/>
              </a:spcBef>
            </a:pPr>
            <a:r>
              <a:rPr lang="en-US" sz="2800" b="1">
                <a:cs typeface="Arial" charset="0"/>
              </a:rPr>
              <a:t>Contact with </a:t>
            </a:r>
            <a:r>
              <a:rPr lang="en-US" sz="2800" b="1" i="1">
                <a:cs typeface="Arial" charset="0"/>
              </a:rPr>
              <a:t>Stakeholders</a:t>
            </a:r>
            <a:endParaRPr lang="es-ES" sz="2800" b="1">
              <a:cs typeface="Arial" charset="0"/>
            </a:endParaRPr>
          </a:p>
        </p:txBody>
      </p:sp>
      <p:grpSp>
        <p:nvGrpSpPr>
          <p:cNvPr id="2" name="Group 7"/>
          <p:cNvGrpSpPr>
            <a:grpSpLocks/>
          </p:cNvGrpSpPr>
          <p:nvPr/>
        </p:nvGrpSpPr>
        <p:grpSpPr bwMode="auto">
          <a:xfrm>
            <a:off x="1692275" y="887413"/>
            <a:ext cx="6551613" cy="5003800"/>
            <a:chOff x="1066" y="559"/>
            <a:chExt cx="4127" cy="3152"/>
          </a:xfrm>
        </p:grpSpPr>
        <p:pic>
          <p:nvPicPr>
            <p:cNvPr id="89096" name="Picture 8" descr="DSC01062"/>
            <p:cNvPicPr>
              <a:picLocks noChangeAspect="1" noChangeArrowheads="1"/>
            </p:cNvPicPr>
            <p:nvPr/>
          </p:nvPicPr>
          <p:blipFill>
            <a:blip r:embed="rId5" cstate="print"/>
            <a:srcRect/>
            <a:stretch>
              <a:fillRect/>
            </a:stretch>
          </p:blipFill>
          <p:spPr bwMode="auto">
            <a:xfrm>
              <a:off x="3061" y="2259"/>
              <a:ext cx="2132" cy="1429"/>
            </a:xfrm>
            <a:prstGeom prst="rect">
              <a:avLst/>
            </a:prstGeom>
            <a:noFill/>
          </p:spPr>
        </p:pic>
        <p:pic>
          <p:nvPicPr>
            <p:cNvPr id="89097" name="Picture 9" descr="DSC01059"/>
            <p:cNvPicPr>
              <a:picLocks noChangeAspect="1" noChangeArrowheads="1"/>
            </p:cNvPicPr>
            <p:nvPr/>
          </p:nvPicPr>
          <p:blipFill>
            <a:blip r:embed="rId6" cstate="print"/>
            <a:srcRect l="9204"/>
            <a:stretch>
              <a:fillRect/>
            </a:stretch>
          </p:blipFill>
          <p:spPr bwMode="auto">
            <a:xfrm>
              <a:off x="1066" y="2251"/>
              <a:ext cx="1950" cy="1460"/>
            </a:xfrm>
            <a:prstGeom prst="rect">
              <a:avLst/>
            </a:prstGeom>
            <a:noFill/>
          </p:spPr>
        </p:pic>
        <p:pic>
          <p:nvPicPr>
            <p:cNvPr id="89098" name="Picture 10" descr="DSC01063"/>
            <p:cNvPicPr>
              <a:picLocks noChangeAspect="1" noChangeArrowheads="1"/>
            </p:cNvPicPr>
            <p:nvPr/>
          </p:nvPicPr>
          <p:blipFill>
            <a:blip r:embed="rId7" cstate="print"/>
            <a:srcRect/>
            <a:stretch>
              <a:fillRect/>
            </a:stretch>
          </p:blipFill>
          <p:spPr bwMode="auto">
            <a:xfrm>
              <a:off x="3061" y="559"/>
              <a:ext cx="2132" cy="1632"/>
            </a:xfrm>
            <a:prstGeom prst="rect">
              <a:avLst/>
            </a:prstGeom>
            <a:noFill/>
          </p:spPr>
        </p:pic>
        <p:pic>
          <p:nvPicPr>
            <p:cNvPr id="89099" name="Picture 11" descr="DSC01061"/>
            <p:cNvPicPr>
              <a:picLocks noChangeAspect="1" noChangeArrowheads="1"/>
            </p:cNvPicPr>
            <p:nvPr/>
          </p:nvPicPr>
          <p:blipFill>
            <a:blip r:embed="rId8" cstate="print"/>
            <a:srcRect/>
            <a:stretch>
              <a:fillRect/>
            </a:stretch>
          </p:blipFill>
          <p:spPr bwMode="auto">
            <a:xfrm>
              <a:off x="1066" y="572"/>
              <a:ext cx="1951" cy="1600"/>
            </a:xfrm>
            <a:prstGeom prst="rect">
              <a:avLst/>
            </a:prstGeom>
            <a:noFill/>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76802" name="Picture 2"/>
          <p:cNvPicPr>
            <a:picLocks noChangeAspect="1" noChangeArrowheads="1"/>
          </p:cNvPicPr>
          <p:nvPr/>
        </p:nvPicPr>
        <p:blipFill>
          <a:blip r:embed="rId3" cstate="print"/>
          <a:srcRect l="22240" t="19489" r="22826" b="9636"/>
          <a:stretch>
            <a:fillRect/>
          </a:stretch>
        </p:blipFill>
        <p:spPr bwMode="auto">
          <a:xfrm>
            <a:off x="1258888" y="981075"/>
            <a:ext cx="6697662" cy="5184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98306" name="Picture 2" descr="DSC08941"/>
          <p:cNvPicPr>
            <a:picLocks noChangeAspect="1" noChangeArrowheads="1"/>
          </p:cNvPicPr>
          <p:nvPr/>
        </p:nvPicPr>
        <p:blipFill>
          <a:blip r:embed="rId3" cstate="print"/>
          <a:srcRect b="11250"/>
          <a:stretch>
            <a:fillRect/>
          </a:stretch>
        </p:blipFill>
        <p:spPr bwMode="auto">
          <a:xfrm>
            <a:off x="1187450" y="1054100"/>
            <a:ext cx="3384550" cy="2268538"/>
          </a:xfrm>
          <a:prstGeom prst="rect">
            <a:avLst/>
          </a:prstGeom>
          <a:noFill/>
          <a:ln w="9525">
            <a:noFill/>
            <a:miter lim="800000"/>
            <a:headEnd/>
            <a:tailEnd/>
          </a:ln>
        </p:spPr>
      </p:pic>
      <p:pic>
        <p:nvPicPr>
          <p:cNvPr id="98307" name="Picture 3" descr="DSC08942"/>
          <p:cNvPicPr>
            <a:picLocks noChangeAspect="1" noChangeArrowheads="1"/>
          </p:cNvPicPr>
          <p:nvPr/>
        </p:nvPicPr>
        <p:blipFill>
          <a:blip r:embed="rId4" cstate="print"/>
          <a:srcRect/>
          <a:stretch>
            <a:fillRect/>
          </a:stretch>
        </p:blipFill>
        <p:spPr bwMode="auto">
          <a:xfrm>
            <a:off x="4787900" y="1036638"/>
            <a:ext cx="3168650" cy="2640012"/>
          </a:xfrm>
          <a:prstGeom prst="rect">
            <a:avLst/>
          </a:prstGeom>
          <a:noFill/>
          <a:ln w="9525">
            <a:noFill/>
            <a:miter lim="800000"/>
            <a:headEnd/>
            <a:tailEnd/>
          </a:ln>
        </p:spPr>
      </p:pic>
      <p:pic>
        <p:nvPicPr>
          <p:cNvPr id="98308" name="Picture 4" descr="DSC08959"/>
          <p:cNvPicPr>
            <a:picLocks noChangeAspect="1" noChangeArrowheads="1"/>
          </p:cNvPicPr>
          <p:nvPr/>
        </p:nvPicPr>
        <p:blipFill>
          <a:blip r:embed="rId5" cstate="print"/>
          <a:srcRect/>
          <a:stretch>
            <a:fillRect/>
          </a:stretch>
        </p:blipFill>
        <p:spPr bwMode="auto">
          <a:xfrm>
            <a:off x="827088" y="3716338"/>
            <a:ext cx="3319462" cy="2489200"/>
          </a:xfrm>
          <a:prstGeom prst="rect">
            <a:avLst/>
          </a:prstGeom>
          <a:noFill/>
          <a:ln w="9525">
            <a:noFill/>
            <a:miter lim="800000"/>
            <a:headEnd/>
            <a:tailEnd/>
          </a:ln>
        </p:spPr>
      </p:pic>
      <p:pic>
        <p:nvPicPr>
          <p:cNvPr id="98309" name="Picture 5" descr="DSC08956"/>
          <p:cNvPicPr>
            <a:picLocks noChangeAspect="1" noChangeArrowheads="1"/>
          </p:cNvPicPr>
          <p:nvPr/>
        </p:nvPicPr>
        <p:blipFill>
          <a:blip r:embed="rId6" cstate="print"/>
          <a:srcRect/>
          <a:stretch>
            <a:fillRect/>
          </a:stretch>
        </p:blipFill>
        <p:spPr bwMode="auto">
          <a:xfrm>
            <a:off x="4356100" y="3789363"/>
            <a:ext cx="3384550" cy="2532062"/>
          </a:xfrm>
          <a:prstGeom prst="rect">
            <a:avLst/>
          </a:prstGeom>
          <a:noFill/>
          <a:ln w="9525">
            <a:noFill/>
            <a:miter lim="800000"/>
            <a:headEnd/>
            <a:tailEnd/>
          </a:ln>
        </p:spPr>
      </p:pic>
      <p:sp>
        <p:nvSpPr>
          <p:cNvPr id="98310" name="Text Box 6"/>
          <p:cNvSpPr txBox="1">
            <a:spLocks noChangeArrowheads="1"/>
          </p:cNvSpPr>
          <p:nvPr/>
        </p:nvSpPr>
        <p:spPr bwMode="auto">
          <a:xfrm>
            <a:off x="1979613" y="476250"/>
            <a:ext cx="5957887" cy="519113"/>
          </a:xfrm>
          <a:prstGeom prst="rect">
            <a:avLst/>
          </a:prstGeom>
          <a:noFill/>
          <a:ln w="9525">
            <a:noFill/>
            <a:miter lim="800000"/>
            <a:headEnd/>
            <a:tailEnd/>
          </a:ln>
        </p:spPr>
        <p:txBody>
          <a:bodyPr wrap="none">
            <a:spAutoFit/>
          </a:bodyPr>
          <a:lstStyle/>
          <a:p>
            <a:pPr eaLnBrk="0" hangingPunct="0"/>
            <a:r>
              <a:rPr lang="en-US" sz="2800" b="1">
                <a:ea typeface="MS PGothic" pitchFamily="34" charset="-128"/>
              </a:rPr>
              <a:t>Building of the DSS: Stakeholders</a:t>
            </a:r>
          </a:p>
        </p:txBody>
      </p:sp>
      <p:sp>
        <p:nvSpPr>
          <p:cNvPr id="98311" name="Text Box 7"/>
          <p:cNvSpPr txBox="1">
            <a:spLocks noChangeArrowheads="1"/>
          </p:cNvSpPr>
          <p:nvPr/>
        </p:nvSpPr>
        <p:spPr bwMode="auto">
          <a:xfrm>
            <a:off x="1403350" y="3357563"/>
            <a:ext cx="2482850" cy="311150"/>
          </a:xfrm>
          <a:prstGeom prst="rect">
            <a:avLst/>
          </a:prstGeom>
          <a:noFill/>
          <a:ln w="25400" algn="ctr">
            <a:noFill/>
            <a:miter lim="800000"/>
            <a:headEnd/>
            <a:tailEnd/>
          </a:ln>
          <a:effectLst/>
        </p:spPr>
        <p:txBody>
          <a:bodyPr wrap="none">
            <a:spAutoFit/>
          </a:bodyPr>
          <a:lstStyle/>
          <a:p>
            <a:pPr algn="ctr">
              <a:lnSpc>
                <a:spcPct val="80000"/>
              </a:lnSpc>
              <a:spcBef>
                <a:spcPct val="50000"/>
              </a:spcBef>
            </a:pPr>
            <a:r>
              <a:rPr lang="pt-BR" b="1">
                <a:latin typeface="Verdana" pitchFamily="34" charset="0"/>
                <a:sym typeface="Webdings" pitchFamily="18" charset="2"/>
              </a:rPr>
              <a:t>Meeting in Santos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8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2493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124931"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pic>
        <p:nvPicPr>
          <p:cNvPr id="124932" name="Picture 4" descr="DSC06687"/>
          <p:cNvPicPr>
            <a:picLocks noChangeAspect="1" noChangeArrowheads="1"/>
          </p:cNvPicPr>
          <p:nvPr/>
        </p:nvPicPr>
        <p:blipFill>
          <a:blip r:embed="rId3" cstate="print"/>
          <a:srcRect/>
          <a:stretch>
            <a:fillRect/>
          </a:stretch>
        </p:blipFill>
        <p:spPr bwMode="auto">
          <a:xfrm>
            <a:off x="107950" y="836613"/>
            <a:ext cx="3744913" cy="2808287"/>
          </a:xfrm>
          <a:prstGeom prst="rect">
            <a:avLst/>
          </a:prstGeom>
          <a:noFill/>
        </p:spPr>
      </p:pic>
      <p:pic>
        <p:nvPicPr>
          <p:cNvPr id="124933" name="Picture 5" descr="DSC06714"/>
          <p:cNvPicPr>
            <a:picLocks noChangeAspect="1" noChangeArrowheads="1"/>
          </p:cNvPicPr>
          <p:nvPr/>
        </p:nvPicPr>
        <p:blipFill>
          <a:blip r:embed="rId4" cstate="print"/>
          <a:srcRect/>
          <a:stretch>
            <a:fillRect/>
          </a:stretch>
        </p:blipFill>
        <p:spPr bwMode="auto">
          <a:xfrm>
            <a:off x="4067175" y="2060575"/>
            <a:ext cx="5076825" cy="3808413"/>
          </a:xfrm>
          <a:prstGeom prst="rect">
            <a:avLst/>
          </a:prstGeom>
          <a:noFill/>
        </p:spPr>
      </p:pic>
      <p:sp>
        <p:nvSpPr>
          <p:cNvPr id="124934" name="Text Box 6"/>
          <p:cNvSpPr txBox="1">
            <a:spLocks noChangeArrowheads="1"/>
          </p:cNvSpPr>
          <p:nvPr/>
        </p:nvSpPr>
        <p:spPr bwMode="auto">
          <a:xfrm>
            <a:off x="539750" y="3933825"/>
            <a:ext cx="3384550" cy="311150"/>
          </a:xfrm>
          <a:prstGeom prst="rect">
            <a:avLst/>
          </a:prstGeom>
          <a:noFill/>
          <a:ln w="25400" algn="ctr">
            <a:noFill/>
            <a:miter lim="800000"/>
            <a:headEnd/>
            <a:tailEnd/>
          </a:ln>
          <a:effectLst/>
        </p:spPr>
        <p:txBody>
          <a:bodyPr wrap="none">
            <a:spAutoFit/>
          </a:bodyPr>
          <a:lstStyle/>
          <a:p>
            <a:pPr algn="ctr">
              <a:lnSpc>
                <a:spcPct val="80000"/>
              </a:lnSpc>
              <a:spcBef>
                <a:spcPct val="50000"/>
              </a:spcBef>
            </a:pPr>
            <a:r>
              <a:rPr lang="pt-BR" b="1">
                <a:latin typeface="Verdana" pitchFamily="34" charset="0"/>
                <a:sym typeface="Webdings" pitchFamily="18" charset="2"/>
              </a:rPr>
              <a:t>Partnership with CETESB</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78850" name="Picture 2"/>
          <p:cNvPicPr>
            <a:picLocks noChangeAspect="1" noChangeArrowheads="1"/>
          </p:cNvPicPr>
          <p:nvPr/>
        </p:nvPicPr>
        <p:blipFill>
          <a:blip r:embed="rId3" cstate="print"/>
          <a:srcRect l="22826" t="20465" r="24010" b="11610"/>
          <a:stretch>
            <a:fillRect/>
          </a:stretch>
        </p:blipFill>
        <p:spPr bwMode="auto">
          <a:xfrm>
            <a:off x="1403350" y="620713"/>
            <a:ext cx="6769100" cy="5189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GB" dirty="0"/>
              <a:t>The </a:t>
            </a:r>
            <a:r>
              <a:rPr lang="en-GB" dirty="0" smtClean="0"/>
              <a:t>models</a:t>
            </a:r>
            <a:endParaRPr lang="en-GB" dirty="0"/>
          </a:p>
        </p:txBody>
      </p:sp>
      <p:grpSp>
        <p:nvGrpSpPr>
          <p:cNvPr id="2" name="Group 3"/>
          <p:cNvGrpSpPr>
            <a:grpSpLocks/>
          </p:cNvGrpSpPr>
          <p:nvPr/>
        </p:nvGrpSpPr>
        <p:grpSpPr bwMode="auto">
          <a:xfrm>
            <a:off x="458788" y="1773238"/>
            <a:ext cx="5976937" cy="4608512"/>
            <a:chOff x="113" y="935"/>
            <a:chExt cx="3921" cy="3121"/>
          </a:xfrm>
        </p:grpSpPr>
        <p:graphicFrame>
          <p:nvGraphicFramePr>
            <p:cNvPr id="106500" name="Object 4"/>
            <p:cNvGraphicFramePr>
              <a:graphicFrameLocks noChangeAspect="1"/>
            </p:cNvGraphicFramePr>
            <p:nvPr/>
          </p:nvGraphicFramePr>
          <p:xfrm>
            <a:off x="113" y="2976"/>
            <a:ext cx="3921" cy="1080"/>
          </p:xfrm>
          <a:graphic>
            <a:graphicData uri="http://schemas.openxmlformats.org/presentationml/2006/ole">
              <p:oleObj spid="_x0000_s171010" name="Equation" r:id="rId3" imgW="2489040" imgH="685800" progId="Equation.3">
                <p:embed/>
              </p:oleObj>
            </a:graphicData>
          </a:graphic>
        </p:graphicFrame>
        <p:pic>
          <p:nvPicPr>
            <p:cNvPr id="106501" name="Picture 5"/>
            <p:cNvPicPr>
              <a:picLocks noChangeArrowheads="1"/>
            </p:cNvPicPr>
            <p:nvPr/>
          </p:nvPicPr>
          <p:blipFill>
            <a:blip r:embed="rId4" cstate="print"/>
            <a:srcRect/>
            <a:stretch>
              <a:fillRect/>
            </a:stretch>
          </p:blipFill>
          <p:spPr bwMode="auto">
            <a:xfrm>
              <a:off x="476" y="935"/>
              <a:ext cx="2039" cy="1825"/>
            </a:xfrm>
            <a:prstGeom prst="rect">
              <a:avLst/>
            </a:prstGeom>
            <a:solidFill>
              <a:srgbClr val="3366FF"/>
            </a:solidFill>
            <a:ln w="9525">
              <a:noFill/>
              <a:miter lim="800000"/>
              <a:headEnd/>
              <a:tailEnd/>
            </a:ln>
            <a:effectLst/>
          </p:spPr>
        </p:pic>
      </p:grpSp>
      <p:sp>
        <p:nvSpPr>
          <p:cNvPr id="106502" name="Rectangle 6"/>
          <p:cNvSpPr>
            <a:spLocks noChangeArrowheads="1"/>
          </p:cNvSpPr>
          <p:nvPr/>
        </p:nvSpPr>
        <p:spPr bwMode="auto">
          <a:xfrm>
            <a:off x="498475" y="3840163"/>
            <a:ext cx="2946400" cy="441325"/>
          </a:xfrm>
          <a:prstGeom prst="rect">
            <a:avLst/>
          </a:prstGeom>
          <a:noFill/>
          <a:ln w="9525">
            <a:noFill/>
            <a:miter lim="800000"/>
            <a:headEnd/>
            <a:tailEnd/>
          </a:ln>
          <a:effectLst/>
        </p:spPr>
        <p:txBody>
          <a:bodyPr lIns="92075" tIns="46038" rIns="92075" bIns="46038"/>
          <a:lstStyle/>
          <a:p>
            <a:pPr marL="742950" lvl="1" indent="-285750">
              <a:spcBef>
                <a:spcPct val="20000"/>
              </a:spcBef>
              <a:buFontTx/>
              <a:buChar char="–"/>
            </a:pPr>
            <a:endParaRPr lang="en-GB" sz="2400"/>
          </a:p>
        </p:txBody>
      </p:sp>
      <p:pic>
        <p:nvPicPr>
          <p:cNvPr id="106504" name="Picture 8" descr="fa01"/>
          <p:cNvPicPr>
            <a:picLocks noChangeAspect="1" noChangeArrowheads="1"/>
          </p:cNvPicPr>
          <p:nvPr/>
        </p:nvPicPr>
        <p:blipFill>
          <a:blip r:embed="rId5" cstate="print"/>
          <a:srcRect/>
          <a:stretch>
            <a:fillRect/>
          </a:stretch>
        </p:blipFill>
        <p:spPr bwMode="auto">
          <a:xfrm>
            <a:off x="4932363" y="1268413"/>
            <a:ext cx="1706562" cy="3529012"/>
          </a:xfrm>
          <a:prstGeom prst="rect">
            <a:avLst/>
          </a:prstGeom>
          <a:noFill/>
          <a:ln w="9525">
            <a:noFill/>
            <a:miter lim="800000"/>
            <a:headEnd/>
            <a:tailEnd/>
          </a:ln>
          <a:effectLst/>
        </p:spPr>
      </p:pic>
      <p:pic>
        <p:nvPicPr>
          <p:cNvPr id="106505" name="Picture 9" descr="Matt Duffie - Photo: Steven Meisel">
            <a:hlinkClick r:id="rId6"/>
          </p:cNvPr>
          <p:cNvPicPr>
            <a:picLocks noChangeAspect="1" noChangeArrowheads="1"/>
          </p:cNvPicPr>
          <p:nvPr/>
        </p:nvPicPr>
        <p:blipFill>
          <a:blip r:embed="rId7" cstate="print"/>
          <a:srcRect/>
          <a:stretch>
            <a:fillRect/>
          </a:stretch>
        </p:blipFill>
        <p:spPr bwMode="auto">
          <a:xfrm>
            <a:off x="6659563" y="1268413"/>
            <a:ext cx="2312987" cy="3529012"/>
          </a:xfrm>
          <a:prstGeom prst="rect">
            <a:avLst/>
          </a:prstGeom>
          <a:noFill/>
        </p:spPr>
      </p:pic>
      <p:sp>
        <p:nvSpPr>
          <p:cNvPr id="106506" name="Text Box 10"/>
          <p:cNvSpPr txBox="1">
            <a:spLocks noChangeArrowheads="1"/>
          </p:cNvSpPr>
          <p:nvPr/>
        </p:nvSpPr>
        <p:spPr bwMode="auto">
          <a:xfrm>
            <a:off x="4070350" y="5524500"/>
            <a:ext cx="4887913" cy="366713"/>
          </a:xfrm>
          <a:prstGeom prst="rect">
            <a:avLst/>
          </a:prstGeom>
          <a:solidFill>
            <a:srgbClr val="FFCC00"/>
          </a:solidFill>
          <a:ln w="9525">
            <a:noFill/>
            <a:miter lim="800000"/>
            <a:headEnd/>
            <a:tailEnd/>
          </a:ln>
          <a:effectLst/>
        </p:spPr>
        <p:txBody>
          <a:bodyPr>
            <a:spAutoFit/>
          </a:bodyPr>
          <a:lstStyle/>
          <a:p>
            <a:pPr>
              <a:spcBef>
                <a:spcPct val="50000"/>
              </a:spcBef>
            </a:pPr>
            <a:r>
              <a:rPr lang="pt-PT" b="1"/>
              <a:t>Mathematical models improve with age.....</a:t>
            </a:r>
          </a:p>
        </p:txBody>
      </p:sp>
      <p:pic>
        <p:nvPicPr>
          <p:cNvPr id="106503" name="Picture 7" descr="MalhaTejo"/>
          <p:cNvPicPr preferRelativeResize="0">
            <a:picLocks noChangeArrowheads="1"/>
          </p:cNvPicPr>
          <p:nvPr>
            <p:ph sz="half" idx="1"/>
          </p:nvPr>
        </p:nvPicPr>
        <p:blipFill>
          <a:blip r:embed="rId8" cstate="print"/>
          <a:srcRect/>
          <a:stretch>
            <a:fillRect/>
          </a:stretch>
        </p:blipFill>
        <p:spPr>
          <a:xfrm>
            <a:off x="4860032" y="1196752"/>
            <a:ext cx="4283968" cy="3600400"/>
          </a:xfrm>
          <a:noFill/>
          <a:ln>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504"/>
                                        </p:tgtEl>
                                        <p:attrNameLst>
                                          <p:attrName>style.visibility</p:attrName>
                                        </p:attrNameLst>
                                      </p:cBhvr>
                                      <p:to>
                                        <p:strVal val="visible"/>
                                      </p:to>
                                    </p:set>
                                    <p:anim calcmode="lin" valueType="num">
                                      <p:cBhvr additive="base">
                                        <p:cTn id="7" dur="500" fill="hold"/>
                                        <p:tgtEl>
                                          <p:spTgt spid="106504"/>
                                        </p:tgtEl>
                                        <p:attrNameLst>
                                          <p:attrName>ppt_x</p:attrName>
                                        </p:attrNameLst>
                                      </p:cBhvr>
                                      <p:tavLst>
                                        <p:tav tm="0">
                                          <p:val>
                                            <p:strVal val="#ppt_x"/>
                                          </p:val>
                                        </p:tav>
                                        <p:tav tm="100000">
                                          <p:val>
                                            <p:strVal val="#ppt_x"/>
                                          </p:val>
                                        </p:tav>
                                      </p:tavLst>
                                    </p:anim>
                                    <p:anim calcmode="lin" valueType="num">
                                      <p:cBhvr additive="base">
                                        <p:cTn id="8" dur="500" fill="hold"/>
                                        <p:tgtEl>
                                          <p:spTgt spid="1065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505"/>
                                        </p:tgtEl>
                                        <p:attrNameLst>
                                          <p:attrName>style.visibility</p:attrName>
                                        </p:attrNameLst>
                                      </p:cBhvr>
                                      <p:to>
                                        <p:strVal val="visible"/>
                                      </p:to>
                                    </p:set>
                                    <p:anim calcmode="lin" valueType="num">
                                      <p:cBhvr additive="base">
                                        <p:cTn id="13" dur="500" fill="hold"/>
                                        <p:tgtEl>
                                          <p:spTgt spid="106505"/>
                                        </p:tgtEl>
                                        <p:attrNameLst>
                                          <p:attrName>ppt_x</p:attrName>
                                        </p:attrNameLst>
                                      </p:cBhvr>
                                      <p:tavLst>
                                        <p:tav tm="0">
                                          <p:val>
                                            <p:strVal val="#ppt_x"/>
                                          </p:val>
                                        </p:tav>
                                        <p:tav tm="100000">
                                          <p:val>
                                            <p:strVal val="#ppt_x"/>
                                          </p:val>
                                        </p:tav>
                                      </p:tavLst>
                                    </p:anim>
                                    <p:anim calcmode="lin" valueType="num">
                                      <p:cBhvr additive="base">
                                        <p:cTn id="14" dur="500" fill="hold"/>
                                        <p:tgtEl>
                                          <p:spTgt spid="1065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6503"/>
                                        </p:tgtEl>
                                        <p:attrNameLst>
                                          <p:attrName>style.visibility</p:attrName>
                                        </p:attrNameLst>
                                      </p:cBhvr>
                                      <p:to>
                                        <p:strVal val="visible"/>
                                      </p:to>
                                    </p:set>
                                    <p:anim calcmode="lin" valueType="num">
                                      <p:cBhvr additive="base">
                                        <p:cTn id="25" dur="500" fill="hold"/>
                                        <p:tgtEl>
                                          <p:spTgt spid="106503"/>
                                        </p:tgtEl>
                                        <p:attrNameLst>
                                          <p:attrName>ppt_x</p:attrName>
                                        </p:attrNameLst>
                                      </p:cBhvr>
                                      <p:tavLst>
                                        <p:tav tm="0">
                                          <p:val>
                                            <p:strVal val="#ppt_x"/>
                                          </p:val>
                                        </p:tav>
                                        <p:tav tm="100000">
                                          <p:val>
                                            <p:strVal val="#ppt_x"/>
                                          </p:val>
                                        </p:tav>
                                      </p:tavLst>
                                    </p:anim>
                                    <p:anim calcmode="lin" valueType="num">
                                      <p:cBhvr additive="base">
                                        <p:cTn id="26" dur="500" fill="hold"/>
                                        <p:tgtEl>
                                          <p:spTgt spid="10650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6506"/>
                                        </p:tgtEl>
                                        <p:attrNameLst>
                                          <p:attrName>style.visibility</p:attrName>
                                        </p:attrNameLst>
                                      </p:cBhvr>
                                      <p:to>
                                        <p:strVal val="visible"/>
                                      </p:to>
                                    </p:set>
                                    <p:anim calcmode="lin" valueType="num">
                                      <p:cBhvr additive="base">
                                        <p:cTn id="31" dur="500" fill="hold"/>
                                        <p:tgtEl>
                                          <p:spTgt spid="106506"/>
                                        </p:tgtEl>
                                        <p:attrNameLst>
                                          <p:attrName>ppt_x</p:attrName>
                                        </p:attrNameLst>
                                      </p:cBhvr>
                                      <p:tavLst>
                                        <p:tav tm="0">
                                          <p:val>
                                            <p:strVal val="#ppt_x"/>
                                          </p:val>
                                        </p:tav>
                                        <p:tav tm="100000">
                                          <p:val>
                                            <p:strVal val="#ppt_x"/>
                                          </p:val>
                                        </p:tav>
                                      </p:tavLst>
                                    </p:anim>
                                    <p:anim calcmode="lin" valueType="num">
                                      <p:cBhvr additive="base">
                                        <p:cTn id="32" dur="500" fill="hold"/>
                                        <p:tgtEl>
                                          <p:spTgt spid="106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0" y="153988"/>
            <a:ext cx="8135938" cy="6264275"/>
            <a:chOff x="385" y="119"/>
            <a:chExt cx="5125" cy="3946"/>
          </a:xfrm>
        </p:grpSpPr>
        <p:sp>
          <p:nvSpPr>
            <p:cNvPr id="104451" name="AutoShape 3"/>
            <p:cNvSpPr>
              <a:spLocks noChangeArrowheads="1"/>
            </p:cNvSpPr>
            <p:nvPr/>
          </p:nvSpPr>
          <p:spPr bwMode="auto">
            <a:xfrm>
              <a:off x="2517" y="210"/>
              <a:ext cx="1860" cy="907"/>
            </a:xfrm>
            <a:prstGeom prst="flowChartPunchedTape">
              <a:avLst/>
            </a:prstGeom>
            <a:solidFill>
              <a:srgbClr val="3366FF"/>
            </a:solidFill>
            <a:ln w="28575">
              <a:solidFill>
                <a:srgbClr val="000000"/>
              </a:solidFill>
              <a:miter lim="800000"/>
              <a:headEnd/>
              <a:tailEnd/>
            </a:ln>
            <a:effectLst/>
          </p:spPr>
          <p:txBody>
            <a:bodyPr wrap="none" anchor="ctr"/>
            <a:lstStyle/>
            <a:p>
              <a:endParaRPr lang="pt-PT"/>
            </a:p>
          </p:txBody>
        </p:sp>
        <p:sp>
          <p:nvSpPr>
            <p:cNvPr id="104452" name="Freeform 4"/>
            <p:cNvSpPr>
              <a:spLocks/>
            </p:cNvSpPr>
            <p:nvPr/>
          </p:nvSpPr>
          <p:spPr bwMode="auto">
            <a:xfrm>
              <a:off x="521" y="980"/>
              <a:ext cx="4989" cy="1691"/>
            </a:xfrm>
            <a:custGeom>
              <a:avLst/>
              <a:gdLst/>
              <a:ahLst/>
              <a:cxnLst>
                <a:cxn ang="0">
                  <a:pos x="0" y="752"/>
                </a:cxn>
                <a:cxn ang="0">
                  <a:pos x="581" y="771"/>
                </a:cxn>
                <a:cxn ang="0">
                  <a:pos x="2541" y="951"/>
                </a:cxn>
                <a:cxn ang="0">
                  <a:pos x="3633" y="677"/>
                </a:cxn>
                <a:cxn ang="0">
                  <a:pos x="4305" y="591"/>
                </a:cxn>
                <a:cxn ang="0">
                  <a:pos x="6657" y="1131"/>
                </a:cxn>
                <a:cxn ang="0">
                  <a:pos x="9210" y="392"/>
                </a:cxn>
                <a:cxn ang="0">
                  <a:pos x="9198" y="3482"/>
                </a:cxn>
                <a:cxn ang="0">
                  <a:pos x="15" y="3452"/>
                </a:cxn>
                <a:cxn ang="0">
                  <a:pos x="0" y="752"/>
                </a:cxn>
              </a:cxnLst>
              <a:rect l="0" t="0" r="r" b="b"/>
              <a:pathLst>
                <a:path w="9210" h="3482">
                  <a:moveTo>
                    <a:pt x="0" y="752"/>
                  </a:moveTo>
                  <a:lnTo>
                    <a:pt x="581" y="771"/>
                  </a:lnTo>
                  <a:cubicBezTo>
                    <a:pt x="1005" y="804"/>
                    <a:pt x="2032" y="967"/>
                    <a:pt x="2541" y="951"/>
                  </a:cubicBezTo>
                  <a:cubicBezTo>
                    <a:pt x="3050" y="935"/>
                    <a:pt x="3339" y="737"/>
                    <a:pt x="3633" y="677"/>
                  </a:cubicBezTo>
                  <a:cubicBezTo>
                    <a:pt x="3927" y="617"/>
                    <a:pt x="3801" y="515"/>
                    <a:pt x="4305" y="591"/>
                  </a:cubicBezTo>
                  <a:cubicBezTo>
                    <a:pt x="4809" y="667"/>
                    <a:pt x="5840" y="1164"/>
                    <a:pt x="6657" y="1131"/>
                  </a:cubicBezTo>
                  <a:cubicBezTo>
                    <a:pt x="7474" y="1098"/>
                    <a:pt x="8787" y="0"/>
                    <a:pt x="9210" y="392"/>
                  </a:cubicBezTo>
                  <a:lnTo>
                    <a:pt x="9198" y="3482"/>
                  </a:lnTo>
                  <a:lnTo>
                    <a:pt x="15" y="3452"/>
                  </a:lnTo>
                  <a:lnTo>
                    <a:pt x="0" y="752"/>
                  </a:lnTo>
                  <a:close/>
                </a:path>
              </a:pathLst>
            </a:custGeom>
            <a:solidFill>
              <a:srgbClr val="CCFFFF"/>
            </a:solidFill>
            <a:ln w="9525">
              <a:solidFill>
                <a:srgbClr val="000000"/>
              </a:solidFill>
              <a:round/>
              <a:headEnd/>
              <a:tailEnd/>
            </a:ln>
          </p:spPr>
          <p:txBody>
            <a:bodyPr/>
            <a:lstStyle/>
            <a:p>
              <a:endParaRPr lang="pt-PT"/>
            </a:p>
          </p:txBody>
        </p:sp>
        <p:sp>
          <p:nvSpPr>
            <p:cNvPr id="104453" name="Rectangle 5"/>
            <p:cNvSpPr>
              <a:spLocks noChangeArrowheads="1"/>
            </p:cNvSpPr>
            <p:nvPr/>
          </p:nvSpPr>
          <p:spPr bwMode="auto">
            <a:xfrm flipH="1">
              <a:off x="525" y="2667"/>
              <a:ext cx="4985" cy="263"/>
            </a:xfrm>
            <a:prstGeom prst="rect">
              <a:avLst/>
            </a:prstGeom>
            <a:solidFill>
              <a:srgbClr val="FF9900">
                <a:alpha val="50000"/>
              </a:srgbClr>
            </a:solidFill>
            <a:ln w="8890">
              <a:solidFill>
                <a:srgbClr val="000000"/>
              </a:solidFill>
              <a:miter lim="800000"/>
              <a:headEnd/>
              <a:tailEnd/>
            </a:ln>
          </p:spPr>
          <p:txBody>
            <a:bodyPr/>
            <a:lstStyle/>
            <a:p>
              <a:endParaRPr lang="pt-PT"/>
            </a:p>
          </p:txBody>
        </p:sp>
        <p:sp>
          <p:nvSpPr>
            <p:cNvPr id="104454" name="Rectangle 6"/>
            <p:cNvSpPr>
              <a:spLocks noChangeArrowheads="1"/>
            </p:cNvSpPr>
            <p:nvPr/>
          </p:nvSpPr>
          <p:spPr bwMode="auto">
            <a:xfrm flipH="1">
              <a:off x="1220" y="2707"/>
              <a:ext cx="1492" cy="115"/>
            </a:xfrm>
            <a:prstGeom prst="rect">
              <a:avLst/>
            </a:prstGeom>
            <a:noFill/>
            <a:ln w="9525">
              <a:noFill/>
              <a:miter lim="800000"/>
              <a:headEnd/>
              <a:tailEnd/>
            </a:ln>
          </p:spPr>
          <p:txBody>
            <a:bodyPr lIns="0" tIns="0" rIns="0" bIns="0">
              <a:spAutoFit/>
            </a:bodyPr>
            <a:lstStyle/>
            <a:p>
              <a:pPr algn="ctr">
                <a:spcAft>
                  <a:spcPts val="300"/>
                </a:spcAft>
              </a:pPr>
              <a:r>
                <a:rPr kumimoji="1" lang="pt-PT" sz="1200"/>
                <a:t>Módulo Interface  BOTTOM</a:t>
              </a:r>
              <a:endParaRPr kumimoji="1" lang="en-US" sz="1200">
                <a:latin typeface="Times New Roman" pitchFamily="18" charset="0"/>
              </a:endParaRPr>
            </a:p>
          </p:txBody>
        </p:sp>
        <p:sp>
          <p:nvSpPr>
            <p:cNvPr id="104455" name="Rectangle 7"/>
            <p:cNvSpPr>
              <a:spLocks noChangeArrowheads="1"/>
            </p:cNvSpPr>
            <p:nvPr/>
          </p:nvSpPr>
          <p:spPr bwMode="auto">
            <a:xfrm>
              <a:off x="2602" y="1564"/>
              <a:ext cx="1662" cy="1000"/>
            </a:xfrm>
            <a:prstGeom prst="rect">
              <a:avLst/>
            </a:prstGeom>
            <a:solidFill>
              <a:srgbClr val="C0C0C0">
                <a:alpha val="50000"/>
              </a:srgbClr>
            </a:solidFill>
            <a:ln w="9525">
              <a:solidFill>
                <a:srgbClr val="000000"/>
              </a:solidFill>
              <a:miter lim="800000"/>
              <a:headEnd/>
              <a:tailEnd/>
            </a:ln>
          </p:spPr>
          <p:txBody>
            <a:bodyPr/>
            <a:lstStyle/>
            <a:p>
              <a:endParaRPr kumimoji="1" lang="en-US" sz="1200">
                <a:latin typeface="Times New Roman" pitchFamily="18" charset="0"/>
              </a:endParaRPr>
            </a:p>
            <a:p>
              <a:endParaRPr kumimoji="1" lang="en-US" sz="1200">
                <a:latin typeface="Times New Roman" pitchFamily="18" charset="0"/>
              </a:endParaRPr>
            </a:p>
            <a:p>
              <a:endParaRPr kumimoji="1" lang="en-US" sz="1200">
                <a:latin typeface="Times New Roman" pitchFamily="18" charset="0"/>
              </a:endParaRPr>
            </a:p>
            <a:p>
              <a:endParaRPr kumimoji="1" lang="en-US" sz="1200">
                <a:latin typeface="Times New Roman" pitchFamily="18" charset="0"/>
              </a:endParaRPr>
            </a:p>
            <a:p>
              <a:endParaRPr kumimoji="1" lang="pt-PT" sz="1400" b="1">
                <a:latin typeface="Times New Roman" pitchFamily="18" charset="0"/>
              </a:endParaRPr>
            </a:p>
            <a:p>
              <a:endParaRPr kumimoji="1" lang="pt-PT" sz="1400" b="1">
                <a:latin typeface="Times New Roman" pitchFamily="18" charset="0"/>
              </a:endParaRPr>
            </a:p>
            <a:p>
              <a:endParaRPr kumimoji="1" lang="pt-PT" sz="1400" b="1">
                <a:latin typeface="Times New Roman" pitchFamily="18" charset="0"/>
              </a:endParaRPr>
            </a:p>
            <a:p>
              <a:pPr algn="ctr"/>
              <a:r>
                <a:rPr kumimoji="1" lang="en-US" sz="1200" b="1"/>
                <a:t>Water Properties</a:t>
              </a:r>
              <a:endParaRPr kumimoji="1" lang="en-US" sz="2400" b="1"/>
            </a:p>
          </p:txBody>
        </p:sp>
        <p:sp>
          <p:nvSpPr>
            <p:cNvPr id="104456" name="Rectangle 8"/>
            <p:cNvSpPr>
              <a:spLocks noChangeArrowheads="1"/>
            </p:cNvSpPr>
            <p:nvPr/>
          </p:nvSpPr>
          <p:spPr bwMode="auto">
            <a:xfrm>
              <a:off x="629" y="1564"/>
              <a:ext cx="1038" cy="1014"/>
            </a:xfrm>
            <a:prstGeom prst="rect">
              <a:avLst/>
            </a:prstGeom>
            <a:solidFill>
              <a:srgbClr val="C0C0C0">
                <a:alpha val="50000"/>
              </a:srgbClr>
            </a:solidFill>
            <a:ln w="9525">
              <a:solidFill>
                <a:srgbClr val="000000"/>
              </a:solidFill>
              <a:miter lim="800000"/>
              <a:headEnd/>
              <a:tailEnd/>
            </a:ln>
          </p:spPr>
          <p:txBody>
            <a:bodyPr/>
            <a:lstStyle/>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nSpc>
                  <a:spcPct val="50000"/>
                </a:lnSpc>
              </a:pPr>
              <a:endParaRPr kumimoji="1" lang="en-US" sz="1200"/>
            </a:p>
            <a:p>
              <a:pPr algn="just">
                <a:lnSpc>
                  <a:spcPct val="50000"/>
                </a:lnSpc>
                <a:spcBef>
                  <a:spcPts val="800"/>
                </a:spcBef>
                <a:spcAft>
                  <a:spcPts val="300"/>
                </a:spcAft>
              </a:pPr>
              <a:endParaRPr kumimoji="1" lang="pt-PT" sz="1600" b="1"/>
            </a:p>
            <a:p>
              <a:pPr algn="just">
                <a:lnSpc>
                  <a:spcPct val="50000"/>
                </a:lnSpc>
                <a:spcBef>
                  <a:spcPts val="800"/>
                </a:spcBef>
                <a:spcAft>
                  <a:spcPts val="300"/>
                </a:spcAft>
              </a:pPr>
              <a:endParaRPr kumimoji="1" lang="en-US" sz="1400"/>
            </a:p>
          </p:txBody>
        </p:sp>
        <p:sp>
          <p:nvSpPr>
            <p:cNvPr id="104457" name="Line 9"/>
            <p:cNvSpPr>
              <a:spLocks noChangeShapeType="1"/>
            </p:cNvSpPr>
            <p:nvPr/>
          </p:nvSpPr>
          <p:spPr bwMode="auto">
            <a:xfrm>
              <a:off x="530" y="2841"/>
              <a:ext cx="4973" cy="0"/>
            </a:xfrm>
            <a:prstGeom prst="line">
              <a:avLst/>
            </a:prstGeom>
            <a:noFill/>
            <a:ln w="57150" cmpd="thickThin">
              <a:solidFill>
                <a:srgbClr val="000000"/>
              </a:solidFill>
              <a:round/>
              <a:headEnd/>
              <a:tailEnd/>
            </a:ln>
          </p:spPr>
          <p:txBody>
            <a:bodyPr/>
            <a:lstStyle/>
            <a:p>
              <a:endParaRPr lang="pt-PT"/>
            </a:p>
          </p:txBody>
        </p:sp>
        <p:sp>
          <p:nvSpPr>
            <p:cNvPr id="104458" name="Rectangle 10"/>
            <p:cNvSpPr>
              <a:spLocks noChangeArrowheads="1"/>
            </p:cNvSpPr>
            <p:nvPr/>
          </p:nvSpPr>
          <p:spPr bwMode="auto">
            <a:xfrm>
              <a:off x="530" y="2841"/>
              <a:ext cx="4980" cy="1224"/>
            </a:xfrm>
            <a:prstGeom prst="rect">
              <a:avLst/>
            </a:prstGeom>
            <a:solidFill>
              <a:srgbClr val="CC6600"/>
            </a:solidFill>
            <a:ln w="9525">
              <a:solidFill>
                <a:srgbClr val="000000"/>
              </a:solidFill>
              <a:miter lim="800000"/>
              <a:headEnd/>
              <a:tailEnd/>
            </a:ln>
          </p:spPr>
          <p:txBody>
            <a:bodyPr/>
            <a:lstStyle/>
            <a:p>
              <a:endParaRPr lang="pt-PT"/>
            </a:p>
          </p:txBody>
        </p:sp>
        <p:sp>
          <p:nvSpPr>
            <p:cNvPr id="104459" name="Rectangle 11"/>
            <p:cNvSpPr>
              <a:spLocks noChangeArrowheads="1"/>
            </p:cNvSpPr>
            <p:nvPr/>
          </p:nvSpPr>
          <p:spPr bwMode="auto">
            <a:xfrm flipH="1">
              <a:off x="1746" y="1570"/>
              <a:ext cx="728" cy="1014"/>
            </a:xfrm>
            <a:prstGeom prst="rect">
              <a:avLst/>
            </a:prstGeom>
            <a:solidFill>
              <a:srgbClr val="C0C0C0">
                <a:alpha val="50000"/>
              </a:srgbClr>
            </a:solidFill>
            <a:ln w="9525">
              <a:solidFill>
                <a:srgbClr val="000000"/>
              </a:solidFill>
              <a:miter lim="800000"/>
              <a:headEnd/>
              <a:tailEnd/>
            </a:ln>
          </p:spPr>
          <p:txBody>
            <a:bodyPr/>
            <a:lstStyle/>
            <a:p>
              <a:endParaRPr kumimoji="1" lang="en-US" sz="1400" b="1">
                <a:latin typeface="Times New Roman" pitchFamily="18" charset="0"/>
              </a:endParaRPr>
            </a:p>
            <a:p>
              <a:endParaRPr kumimoji="1" lang="en-US" sz="1400" b="1">
                <a:latin typeface="Times New Roman" pitchFamily="18" charset="0"/>
              </a:endParaRPr>
            </a:p>
            <a:p>
              <a:endParaRPr kumimoji="1" lang="en-US" sz="1400" b="1">
                <a:latin typeface="Times New Roman" pitchFamily="18" charset="0"/>
              </a:endParaRPr>
            </a:p>
            <a:p>
              <a:endParaRPr kumimoji="1" lang="en-US" sz="1400" b="1">
                <a:latin typeface="Times New Roman" pitchFamily="18" charset="0"/>
              </a:endParaRPr>
            </a:p>
            <a:p>
              <a:endParaRPr kumimoji="1" lang="en-US" sz="1400" b="1">
                <a:latin typeface="Times New Roman" pitchFamily="18" charset="0"/>
              </a:endParaRPr>
            </a:p>
          </p:txBody>
        </p:sp>
        <p:sp>
          <p:nvSpPr>
            <p:cNvPr id="104460" name="Rectangle 12"/>
            <p:cNvSpPr>
              <a:spLocks noChangeArrowheads="1"/>
            </p:cNvSpPr>
            <p:nvPr/>
          </p:nvSpPr>
          <p:spPr bwMode="auto">
            <a:xfrm>
              <a:off x="733" y="2063"/>
              <a:ext cx="831" cy="255"/>
            </a:xfrm>
            <a:prstGeom prst="rect">
              <a:avLst/>
            </a:prstGeom>
            <a:solidFill>
              <a:srgbClr val="00CC99"/>
            </a:solidFill>
            <a:ln w="8890">
              <a:solidFill>
                <a:srgbClr val="000000"/>
              </a:solidFill>
              <a:miter lim="800000"/>
              <a:headEnd/>
              <a:tailEnd/>
            </a:ln>
          </p:spPr>
          <p:txBody>
            <a:bodyPr/>
            <a:lstStyle/>
            <a:p>
              <a:pPr algn="just">
                <a:spcAft>
                  <a:spcPts val="300"/>
                </a:spcAft>
              </a:pPr>
              <a:r>
                <a:rPr kumimoji="1" lang="pt-PT" sz="1200"/>
                <a:t>Turbulence</a:t>
              </a:r>
            </a:p>
            <a:p>
              <a:pPr algn="just">
                <a:spcAft>
                  <a:spcPts val="300"/>
                </a:spcAft>
              </a:pPr>
              <a:r>
                <a:rPr kumimoji="1" lang="pt-PT" sz="1000"/>
                <a:t>http://www.gotm.net</a:t>
              </a:r>
            </a:p>
            <a:p>
              <a:endParaRPr kumimoji="1" lang="en-US" sz="1000"/>
            </a:p>
          </p:txBody>
        </p:sp>
        <p:sp>
          <p:nvSpPr>
            <p:cNvPr id="104461" name="Rectangle 13"/>
            <p:cNvSpPr>
              <a:spLocks noChangeArrowheads="1"/>
            </p:cNvSpPr>
            <p:nvPr/>
          </p:nvSpPr>
          <p:spPr bwMode="auto">
            <a:xfrm>
              <a:off x="733" y="1730"/>
              <a:ext cx="831" cy="213"/>
            </a:xfrm>
            <a:prstGeom prst="rect">
              <a:avLst/>
            </a:prstGeom>
            <a:solidFill>
              <a:srgbClr val="00CC99"/>
            </a:solidFill>
            <a:ln w="8890">
              <a:solidFill>
                <a:srgbClr val="000000"/>
              </a:solidFill>
              <a:miter lim="800000"/>
              <a:headEnd/>
              <a:tailEnd/>
            </a:ln>
          </p:spPr>
          <p:txBody>
            <a:bodyPr/>
            <a:lstStyle/>
            <a:p>
              <a:r>
                <a:rPr kumimoji="1" lang="en-US" sz="1200"/>
                <a:t>Waves</a:t>
              </a:r>
            </a:p>
          </p:txBody>
        </p:sp>
        <p:sp>
          <p:nvSpPr>
            <p:cNvPr id="104462" name="Rectangle 14"/>
            <p:cNvSpPr>
              <a:spLocks noChangeArrowheads="1"/>
            </p:cNvSpPr>
            <p:nvPr/>
          </p:nvSpPr>
          <p:spPr bwMode="auto">
            <a:xfrm flipH="1">
              <a:off x="3434" y="1814"/>
              <a:ext cx="726" cy="618"/>
            </a:xfrm>
            <a:prstGeom prst="rect">
              <a:avLst/>
            </a:prstGeom>
            <a:solidFill>
              <a:srgbClr val="00CC99"/>
            </a:solidFill>
            <a:ln w="3175">
              <a:solidFill>
                <a:srgbClr val="000000"/>
              </a:solidFill>
              <a:miter lim="800000"/>
              <a:headEnd/>
              <a:tailEnd/>
            </a:ln>
          </p:spPr>
          <p:txBody>
            <a:bodyPr anchor="ctr"/>
            <a:lstStyle/>
            <a:p>
              <a:pPr algn="ctr"/>
              <a:endParaRPr kumimoji="1" lang="en-GB" sz="1400"/>
            </a:p>
          </p:txBody>
        </p:sp>
        <p:sp>
          <p:nvSpPr>
            <p:cNvPr id="104463" name="Rectangle 15"/>
            <p:cNvSpPr>
              <a:spLocks noChangeArrowheads="1"/>
            </p:cNvSpPr>
            <p:nvPr/>
          </p:nvSpPr>
          <p:spPr bwMode="auto">
            <a:xfrm flipH="1">
              <a:off x="2706" y="1752"/>
              <a:ext cx="680" cy="274"/>
            </a:xfrm>
            <a:prstGeom prst="rect">
              <a:avLst/>
            </a:prstGeom>
            <a:solidFill>
              <a:srgbClr val="00CC99"/>
            </a:solidFill>
            <a:ln w="8890">
              <a:solidFill>
                <a:srgbClr val="000000"/>
              </a:solidFill>
              <a:miter lim="800000"/>
              <a:headEnd/>
              <a:tailEnd/>
            </a:ln>
          </p:spPr>
          <p:txBody>
            <a:bodyPr/>
            <a:lstStyle/>
            <a:p>
              <a:r>
                <a:rPr kumimoji="1" lang="en-US" sz="1200"/>
                <a:t>Dissolved properties</a:t>
              </a:r>
              <a:endParaRPr kumimoji="1" lang="en-US" sz="2400"/>
            </a:p>
          </p:txBody>
        </p:sp>
        <p:sp>
          <p:nvSpPr>
            <p:cNvPr id="104464" name="Rectangle 16"/>
            <p:cNvSpPr>
              <a:spLocks noChangeArrowheads="1"/>
            </p:cNvSpPr>
            <p:nvPr/>
          </p:nvSpPr>
          <p:spPr bwMode="auto">
            <a:xfrm flipH="1">
              <a:off x="2706" y="2115"/>
              <a:ext cx="680" cy="304"/>
            </a:xfrm>
            <a:prstGeom prst="rect">
              <a:avLst/>
            </a:prstGeom>
            <a:solidFill>
              <a:srgbClr val="00CC99"/>
            </a:solidFill>
            <a:ln w="8890">
              <a:solidFill>
                <a:srgbClr val="000000"/>
              </a:solidFill>
              <a:miter lim="800000"/>
              <a:headEnd/>
              <a:tailEnd/>
            </a:ln>
          </p:spPr>
          <p:txBody>
            <a:bodyPr/>
            <a:lstStyle/>
            <a:p>
              <a:r>
                <a:rPr kumimoji="1" lang="en-US" sz="1200"/>
                <a:t>Particulate</a:t>
              </a:r>
            </a:p>
            <a:p>
              <a:r>
                <a:rPr kumimoji="1" lang="en-US" sz="1200"/>
                <a:t>Properties</a:t>
              </a:r>
            </a:p>
          </p:txBody>
        </p:sp>
        <p:sp>
          <p:nvSpPr>
            <p:cNvPr id="104465" name="Rectangle 17"/>
            <p:cNvSpPr>
              <a:spLocks noChangeArrowheads="1"/>
            </p:cNvSpPr>
            <p:nvPr/>
          </p:nvSpPr>
          <p:spPr bwMode="auto">
            <a:xfrm>
              <a:off x="4377" y="1570"/>
              <a:ext cx="1037" cy="1000"/>
            </a:xfrm>
            <a:prstGeom prst="rect">
              <a:avLst/>
            </a:prstGeom>
            <a:solidFill>
              <a:srgbClr val="C0C0C0">
                <a:alpha val="50000"/>
              </a:srgbClr>
            </a:solidFill>
            <a:ln w="9525">
              <a:solidFill>
                <a:srgbClr val="000000"/>
              </a:solidFill>
              <a:miter lim="800000"/>
              <a:headEnd/>
              <a:tailEnd/>
            </a:ln>
          </p:spPr>
          <p:txBody>
            <a:bodyPr lIns="0" tIns="0" rIns="0" bIns="0"/>
            <a:lstStyle/>
            <a:p>
              <a:pPr algn="ctr"/>
              <a:endParaRPr kumimoji="1" lang="en-US" sz="1200">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r>
                <a:rPr kumimoji="1" lang="en-US" sz="1200" b="1">
                  <a:hlinkClick r:id="rId2" action="ppaction://hlinkpres?slideindex=5&amp;slidetitle=Processes involving phytoplankton"/>
                </a:rPr>
                <a:t>Water Quality</a:t>
              </a:r>
              <a:r>
                <a:rPr kumimoji="1" lang="en-US" sz="1200">
                  <a:latin typeface="Times New Roman" pitchFamily="18" charset="0"/>
                  <a:hlinkClick r:id="rId2" action="ppaction://hlinkpres?slideindex=5&amp;slidetitle=Processes involving phytoplankton"/>
                </a:rPr>
                <a:t>.</a:t>
              </a:r>
              <a:endParaRPr kumimoji="1" lang="en-US" sz="2400">
                <a:latin typeface="Times New Roman" pitchFamily="18" charset="0"/>
              </a:endParaRPr>
            </a:p>
          </p:txBody>
        </p:sp>
        <p:sp>
          <p:nvSpPr>
            <p:cNvPr id="104466" name="Rectangle 18"/>
            <p:cNvSpPr>
              <a:spLocks noChangeArrowheads="1"/>
            </p:cNvSpPr>
            <p:nvPr/>
          </p:nvSpPr>
          <p:spPr bwMode="auto">
            <a:xfrm flipH="1">
              <a:off x="748" y="3184"/>
              <a:ext cx="1678" cy="700"/>
            </a:xfrm>
            <a:prstGeom prst="rect">
              <a:avLst/>
            </a:prstGeom>
            <a:solidFill>
              <a:srgbClr val="00CC99"/>
            </a:solidFill>
            <a:ln w="8890">
              <a:solidFill>
                <a:srgbClr val="000000"/>
              </a:solidFill>
              <a:miter lim="800000"/>
              <a:headEnd/>
              <a:tailEnd/>
            </a:ln>
          </p:spPr>
          <p:txBody>
            <a:bodyPr wrap="none" lIns="18000" rIns="0"/>
            <a:lstStyle/>
            <a:p>
              <a:pPr algn="just">
                <a:spcBef>
                  <a:spcPts val="2000"/>
                </a:spcBef>
                <a:spcAft>
                  <a:spcPts val="300"/>
                </a:spcAft>
              </a:pPr>
              <a:r>
                <a:rPr kumimoji="1" lang="en-US" sz="1200"/>
                <a:t>Physical processes:</a:t>
              </a:r>
            </a:p>
            <a:p>
              <a:pPr algn="just">
                <a:spcBef>
                  <a:spcPts val="2000"/>
                </a:spcBef>
                <a:spcAft>
                  <a:spcPts val="300"/>
                </a:spcAft>
                <a:buFontTx/>
                <a:buChar char="-"/>
              </a:pPr>
              <a:r>
                <a:rPr kumimoji="1" lang="en-US" sz="1200"/>
                <a:t>Consolidation, bioturbation</a:t>
              </a:r>
            </a:p>
            <a:p>
              <a:pPr algn="just">
                <a:spcBef>
                  <a:spcPts val="2000"/>
                </a:spcBef>
                <a:spcAft>
                  <a:spcPts val="300"/>
                </a:spcAft>
              </a:pPr>
              <a:endParaRPr kumimoji="1" lang="en-US" sz="1200"/>
            </a:p>
          </p:txBody>
        </p:sp>
        <p:sp>
          <p:nvSpPr>
            <p:cNvPr id="104467" name="Rectangle 19"/>
            <p:cNvSpPr>
              <a:spLocks noChangeArrowheads="1"/>
            </p:cNvSpPr>
            <p:nvPr/>
          </p:nvSpPr>
          <p:spPr bwMode="auto">
            <a:xfrm>
              <a:off x="2566" y="2931"/>
              <a:ext cx="1678" cy="962"/>
            </a:xfrm>
            <a:prstGeom prst="rect">
              <a:avLst/>
            </a:prstGeom>
            <a:solidFill>
              <a:srgbClr val="C0C0C0"/>
            </a:solidFill>
            <a:ln w="9525">
              <a:solidFill>
                <a:srgbClr val="000000"/>
              </a:solidFill>
              <a:miter lim="800000"/>
              <a:headEnd/>
              <a:tailEnd/>
            </a:ln>
          </p:spPr>
          <p:txBody>
            <a:bodyPr/>
            <a:lstStyle/>
            <a:p>
              <a:endParaRPr kumimoji="1" lang="en-US" sz="1200">
                <a:latin typeface="Times New Roman" pitchFamily="18" charset="0"/>
              </a:endParaRPr>
            </a:p>
            <a:p>
              <a:endParaRPr kumimoji="1" lang="en-US" sz="1200">
                <a:latin typeface="Times New Roman" pitchFamily="18" charset="0"/>
              </a:endParaRPr>
            </a:p>
            <a:p>
              <a:endParaRPr kumimoji="1" lang="en-US" sz="1200">
                <a:latin typeface="Times New Roman" pitchFamily="18" charset="0"/>
              </a:endParaRPr>
            </a:p>
            <a:p>
              <a:pPr algn="ctr"/>
              <a:endParaRPr kumimoji="1" lang="en-US" sz="1400">
                <a:latin typeface="Times New Roman" pitchFamily="18" charset="0"/>
              </a:endParaRPr>
            </a:p>
            <a:p>
              <a:pPr algn="ctr"/>
              <a:endParaRPr kumimoji="1" lang="en-US" sz="1400">
                <a:latin typeface="Times New Roman" pitchFamily="18" charset="0"/>
              </a:endParaRPr>
            </a:p>
            <a:p>
              <a:pPr algn="ctr"/>
              <a:endParaRPr kumimoji="1" lang="en-US" sz="1400">
                <a:latin typeface="Times New Roman" pitchFamily="18" charset="0"/>
              </a:endParaRPr>
            </a:p>
            <a:p>
              <a:pPr algn="ctr"/>
              <a:r>
                <a:rPr kumimoji="1" lang="en-US" sz="1400" b="1"/>
                <a:t>Sediment Properties</a:t>
              </a:r>
            </a:p>
          </p:txBody>
        </p:sp>
        <p:sp>
          <p:nvSpPr>
            <p:cNvPr id="104468" name="Rectangle 20"/>
            <p:cNvSpPr>
              <a:spLocks noChangeArrowheads="1"/>
            </p:cNvSpPr>
            <p:nvPr/>
          </p:nvSpPr>
          <p:spPr bwMode="auto">
            <a:xfrm flipH="1">
              <a:off x="2974" y="3112"/>
              <a:ext cx="907" cy="212"/>
            </a:xfrm>
            <a:prstGeom prst="rect">
              <a:avLst/>
            </a:prstGeom>
            <a:solidFill>
              <a:srgbClr val="00CC99"/>
            </a:solidFill>
            <a:ln w="8890">
              <a:solidFill>
                <a:srgbClr val="000000"/>
              </a:solidFill>
              <a:miter lim="800000"/>
              <a:headEnd/>
              <a:tailEnd/>
            </a:ln>
          </p:spPr>
          <p:txBody>
            <a:bodyPr/>
            <a:lstStyle/>
            <a:p>
              <a:pPr algn="ctr"/>
              <a:r>
                <a:rPr kumimoji="1" lang="en-US" sz="1200"/>
                <a:t>Interstitial water</a:t>
              </a:r>
              <a:endParaRPr kumimoji="1" lang="en-US" sz="2400"/>
            </a:p>
          </p:txBody>
        </p:sp>
        <p:sp>
          <p:nvSpPr>
            <p:cNvPr id="104469" name="Rectangle 21"/>
            <p:cNvSpPr>
              <a:spLocks noChangeArrowheads="1"/>
            </p:cNvSpPr>
            <p:nvPr/>
          </p:nvSpPr>
          <p:spPr bwMode="auto">
            <a:xfrm flipH="1">
              <a:off x="2974" y="3430"/>
              <a:ext cx="907" cy="212"/>
            </a:xfrm>
            <a:prstGeom prst="rect">
              <a:avLst/>
            </a:prstGeom>
            <a:solidFill>
              <a:srgbClr val="00CC99"/>
            </a:solidFill>
            <a:ln w="8890">
              <a:solidFill>
                <a:srgbClr val="000000"/>
              </a:solidFill>
              <a:miter lim="800000"/>
              <a:headEnd/>
              <a:tailEnd/>
            </a:ln>
          </p:spPr>
          <p:txBody>
            <a:bodyPr/>
            <a:lstStyle/>
            <a:p>
              <a:pPr algn="ctr"/>
              <a:r>
                <a:rPr kumimoji="1" lang="en-US" sz="1200"/>
                <a:t>Solid phase</a:t>
              </a:r>
              <a:endParaRPr kumimoji="1" lang="en-US" sz="2400"/>
            </a:p>
          </p:txBody>
        </p:sp>
        <p:sp>
          <p:nvSpPr>
            <p:cNvPr id="104470" name="Rectangle 22"/>
            <p:cNvSpPr>
              <a:spLocks noChangeArrowheads="1"/>
            </p:cNvSpPr>
            <p:nvPr/>
          </p:nvSpPr>
          <p:spPr bwMode="auto">
            <a:xfrm>
              <a:off x="4377" y="2931"/>
              <a:ext cx="1037" cy="1000"/>
            </a:xfrm>
            <a:prstGeom prst="rect">
              <a:avLst/>
            </a:prstGeom>
            <a:solidFill>
              <a:srgbClr val="C0C0C0"/>
            </a:solidFill>
            <a:ln w="9525">
              <a:solidFill>
                <a:srgbClr val="000000"/>
              </a:solidFill>
              <a:miter lim="800000"/>
              <a:headEnd/>
              <a:tailEnd/>
            </a:ln>
          </p:spPr>
          <p:txBody>
            <a:bodyPr lIns="0" tIns="0" rIns="0" bIns="0"/>
            <a:lstStyle/>
            <a:p>
              <a:pPr algn="ctr"/>
              <a:endParaRPr kumimoji="1" lang="en-US" sz="1200">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endParaRPr kumimoji="1" lang="en-US" sz="1200" b="1">
                <a:latin typeface="Times New Roman" pitchFamily="18" charset="0"/>
              </a:endParaRPr>
            </a:p>
            <a:p>
              <a:pPr algn="ctr"/>
              <a:r>
                <a:rPr kumimoji="1" lang="en-US" sz="1200" b="1"/>
                <a:t>Sediment Quality</a:t>
              </a:r>
              <a:r>
                <a:rPr kumimoji="1" lang="en-US" sz="1200">
                  <a:latin typeface="Times New Roman" pitchFamily="18" charset="0"/>
                </a:rPr>
                <a:t>.</a:t>
              </a:r>
              <a:endParaRPr kumimoji="1" lang="en-US" sz="2400">
                <a:latin typeface="Times New Roman" pitchFamily="18" charset="0"/>
              </a:endParaRPr>
            </a:p>
          </p:txBody>
        </p:sp>
        <p:pic>
          <p:nvPicPr>
            <p:cNvPr id="104471" name="Picture 23" descr="j0319554[1]"/>
            <p:cNvPicPr>
              <a:picLocks noChangeAspect="1" noChangeArrowheads="1"/>
            </p:cNvPicPr>
            <p:nvPr/>
          </p:nvPicPr>
          <p:blipFill>
            <a:blip r:embed="rId3" cstate="print"/>
            <a:srcRect/>
            <a:stretch>
              <a:fillRect/>
            </a:stretch>
          </p:blipFill>
          <p:spPr bwMode="auto">
            <a:xfrm>
              <a:off x="3742" y="300"/>
              <a:ext cx="564" cy="564"/>
            </a:xfrm>
            <a:prstGeom prst="rect">
              <a:avLst/>
            </a:prstGeom>
            <a:noFill/>
            <a:ln w="9525">
              <a:noFill/>
              <a:miter lim="800000"/>
              <a:headEnd/>
              <a:tailEnd/>
            </a:ln>
            <a:effectLst/>
          </p:spPr>
        </p:pic>
        <p:sp>
          <p:nvSpPr>
            <p:cNvPr id="104472" name="Text Box 24"/>
            <p:cNvSpPr txBox="1">
              <a:spLocks noChangeArrowheads="1"/>
            </p:cNvSpPr>
            <p:nvPr/>
          </p:nvSpPr>
          <p:spPr bwMode="auto">
            <a:xfrm>
              <a:off x="476" y="981"/>
              <a:ext cx="1769" cy="250"/>
            </a:xfrm>
            <a:prstGeom prst="rect">
              <a:avLst/>
            </a:prstGeom>
            <a:noFill/>
            <a:ln w="9525">
              <a:noFill/>
              <a:miter lim="800000"/>
              <a:headEnd/>
              <a:tailEnd/>
            </a:ln>
            <a:effectLst/>
          </p:spPr>
          <p:txBody>
            <a:bodyPr>
              <a:spAutoFit/>
            </a:bodyPr>
            <a:lstStyle/>
            <a:p>
              <a:pPr>
                <a:spcBef>
                  <a:spcPct val="20000"/>
                </a:spcBef>
                <a:buClr>
                  <a:schemeClr val="hlink"/>
                </a:buClr>
                <a:buFont typeface="Wingdings" pitchFamily="2" charset="2"/>
                <a:buNone/>
              </a:pPr>
              <a:r>
                <a:rPr lang="en-GB" sz="2000">
                  <a:effectLst>
                    <a:outerShdw blurRad="38100" dist="38100" dir="2700000" algn="tl">
                      <a:srgbClr val="C0C0C0"/>
                    </a:outerShdw>
                  </a:effectLst>
                  <a:hlinkClick r:id="rId4"/>
                </a:rPr>
                <a:t>http://www.mohid.com</a:t>
              </a:r>
              <a:endParaRPr lang="en-GB"/>
            </a:p>
          </p:txBody>
        </p:sp>
        <p:pic>
          <p:nvPicPr>
            <p:cNvPr id="104473" name="Picture 25" descr="MohidLogoSmall"/>
            <p:cNvPicPr>
              <a:picLocks noChangeAspect="1" noChangeArrowheads="1"/>
            </p:cNvPicPr>
            <p:nvPr/>
          </p:nvPicPr>
          <p:blipFill>
            <a:blip r:embed="rId5" cstate="print"/>
            <a:srcRect/>
            <a:stretch>
              <a:fillRect/>
            </a:stretch>
          </p:blipFill>
          <p:spPr bwMode="auto">
            <a:xfrm>
              <a:off x="385" y="119"/>
              <a:ext cx="1529" cy="765"/>
            </a:xfrm>
            <a:prstGeom prst="rect">
              <a:avLst/>
            </a:prstGeom>
            <a:noFill/>
            <a:ln w="9525">
              <a:noFill/>
              <a:miter lim="800000"/>
              <a:headEnd/>
              <a:tailEnd/>
            </a:ln>
          </p:spPr>
        </p:pic>
        <p:sp>
          <p:nvSpPr>
            <p:cNvPr id="104474" name="Rectangle 26"/>
            <p:cNvSpPr>
              <a:spLocks noChangeArrowheads="1"/>
            </p:cNvSpPr>
            <p:nvPr/>
          </p:nvSpPr>
          <p:spPr bwMode="auto">
            <a:xfrm>
              <a:off x="4694" y="1344"/>
              <a:ext cx="726" cy="181"/>
            </a:xfrm>
            <a:prstGeom prst="rect">
              <a:avLst/>
            </a:prstGeom>
            <a:solidFill>
              <a:srgbClr val="C0C0C0">
                <a:alpha val="50000"/>
              </a:srgbClr>
            </a:solidFill>
            <a:ln w="9525">
              <a:solidFill>
                <a:srgbClr val="000000"/>
              </a:solidFill>
              <a:miter lim="800000"/>
              <a:headEnd/>
              <a:tailEnd/>
            </a:ln>
          </p:spPr>
          <p:txBody>
            <a:bodyPr lIns="0" tIns="0" rIns="0" bIns="0"/>
            <a:lstStyle/>
            <a:p>
              <a:pPr algn="ctr"/>
              <a:endParaRPr kumimoji="1" lang="en-GB" sz="1400" b="1">
                <a:latin typeface="Times New Roman" pitchFamily="18" charset="0"/>
              </a:endParaRPr>
            </a:p>
          </p:txBody>
        </p:sp>
        <p:pic>
          <p:nvPicPr>
            <p:cNvPr id="104475" name="Picture 27" descr="J0293828"/>
            <p:cNvPicPr>
              <a:picLocks noChangeAspect="1" noChangeArrowheads="1"/>
            </p:cNvPicPr>
            <p:nvPr/>
          </p:nvPicPr>
          <p:blipFill>
            <a:blip r:embed="rId6" cstate="print"/>
            <a:srcRect/>
            <a:stretch>
              <a:fillRect/>
            </a:stretch>
          </p:blipFill>
          <p:spPr bwMode="auto">
            <a:xfrm>
              <a:off x="3198" y="346"/>
              <a:ext cx="560" cy="590"/>
            </a:xfrm>
            <a:prstGeom prst="rect">
              <a:avLst/>
            </a:prstGeom>
            <a:noFill/>
            <a:ln w="9525">
              <a:noFill/>
              <a:miter lim="800000"/>
              <a:headEnd/>
              <a:tailEnd/>
            </a:ln>
          </p:spPr>
        </p:pic>
        <p:sp>
          <p:nvSpPr>
            <p:cNvPr id="104476" name="Text Box 28"/>
            <p:cNvSpPr txBox="1">
              <a:spLocks noChangeArrowheads="1"/>
            </p:cNvSpPr>
            <p:nvPr/>
          </p:nvSpPr>
          <p:spPr bwMode="auto">
            <a:xfrm>
              <a:off x="2653" y="663"/>
              <a:ext cx="907" cy="231"/>
            </a:xfrm>
            <a:prstGeom prst="rect">
              <a:avLst/>
            </a:prstGeom>
            <a:noFill/>
            <a:ln w="9525">
              <a:noFill/>
              <a:miter lim="800000"/>
              <a:headEnd/>
              <a:tailEnd/>
            </a:ln>
            <a:effectLst/>
          </p:spPr>
          <p:txBody>
            <a:bodyPr>
              <a:spAutoFit/>
            </a:bodyPr>
            <a:lstStyle/>
            <a:p>
              <a:pPr>
                <a:spcBef>
                  <a:spcPct val="50000"/>
                </a:spcBef>
              </a:pPr>
              <a:r>
                <a:rPr lang="en-GB"/>
                <a:t>Surface</a:t>
              </a:r>
            </a:p>
          </p:txBody>
        </p:sp>
        <p:sp>
          <p:nvSpPr>
            <p:cNvPr id="104477" name="Rectangle 29"/>
            <p:cNvSpPr>
              <a:spLocks noChangeArrowheads="1"/>
            </p:cNvSpPr>
            <p:nvPr/>
          </p:nvSpPr>
          <p:spPr bwMode="auto">
            <a:xfrm flipH="1">
              <a:off x="1791" y="1888"/>
              <a:ext cx="728" cy="333"/>
            </a:xfrm>
            <a:prstGeom prst="rect">
              <a:avLst/>
            </a:prstGeom>
            <a:noFill/>
            <a:ln w="28575">
              <a:noFill/>
              <a:miter lim="800000"/>
              <a:headEnd/>
              <a:tailEnd/>
            </a:ln>
          </p:spPr>
          <p:txBody>
            <a:bodyPr/>
            <a:lstStyle/>
            <a:p>
              <a:endParaRPr kumimoji="1" lang="en-US" sz="1400" b="1">
                <a:latin typeface="Times New Roman" pitchFamily="18" charset="0"/>
              </a:endParaRPr>
            </a:p>
            <a:p>
              <a:r>
                <a:rPr kumimoji="1" lang="en-US" sz="1400" b="1"/>
                <a:t>Currents</a:t>
              </a:r>
            </a:p>
          </p:txBody>
        </p:sp>
        <p:sp>
          <p:nvSpPr>
            <p:cNvPr id="104478" name="Rectangle 30"/>
            <p:cNvSpPr>
              <a:spLocks noChangeArrowheads="1"/>
            </p:cNvSpPr>
            <p:nvPr/>
          </p:nvSpPr>
          <p:spPr bwMode="auto">
            <a:xfrm>
              <a:off x="3470" y="1933"/>
              <a:ext cx="607" cy="326"/>
            </a:xfrm>
            <a:prstGeom prst="rect">
              <a:avLst/>
            </a:prstGeom>
            <a:noFill/>
            <a:ln w="9525">
              <a:noFill/>
              <a:miter lim="800000"/>
              <a:headEnd/>
              <a:tailEnd/>
            </a:ln>
            <a:effectLst/>
          </p:spPr>
          <p:txBody>
            <a:bodyPr wrap="none">
              <a:spAutoFit/>
            </a:bodyPr>
            <a:lstStyle/>
            <a:p>
              <a:pPr algn="ctr"/>
              <a:r>
                <a:rPr kumimoji="1" lang="en-US" sz="1400"/>
                <a:t>Advection</a:t>
              </a:r>
            </a:p>
            <a:p>
              <a:pPr algn="ctr"/>
              <a:r>
                <a:rPr kumimoji="1" lang="en-US" sz="1400"/>
                <a:t>Diffusion</a:t>
              </a:r>
            </a:p>
          </p:txBody>
        </p:sp>
        <p:sp>
          <p:nvSpPr>
            <p:cNvPr id="104479" name="Rectangle 31"/>
            <p:cNvSpPr>
              <a:spLocks noChangeArrowheads="1"/>
            </p:cNvSpPr>
            <p:nvPr/>
          </p:nvSpPr>
          <p:spPr bwMode="auto">
            <a:xfrm>
              <a:off x="4694" y="1344"/>
              <a:ext cx="745" cy="173"/>
            </a:xfrm>
            <a:prstGeom prst="rect">
              <a:avLst/>
            </a:prstGeom>
            <a:noFill/>
            <a:ln w="9525">
              <a:noFill/>
              <a:miter lim="800000"/>
              <a:headEnd/>
              <a:tailEnd/>
            </a:ln>
            <a:effectLst/>
          </p:spPr>
          <p:txBody>
            <a:bodyPr wrap="none">
              <a:spAutoFit/>
            </a:bodyPr>
            <a:lstStyle/>
            <a:p>
              <a:r>
                <a:rPr kumimoji="1" lang="en-US" sz="1200" b="1">
                  <a:solidFill>
                    <a:schemeClr val="bg2"/>
                  </a:solidFill>
                </a:rPr>
                <a:t>Oil processes</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14690" name="Date Placeholder 3"/>
          <p:cNvSpPr txBox="1">
            <a:spLocks noGrp="1"/>
          </p:cNvSpPr>
          <p:nvPr/>
        </p:nvSpPr>
        <p:spPr bwMode="auto">
          <a:xfrm>
            <a:off x="457200" y="6245225"/>
            <a:ext cx="1593850" cy="476250"/>
          </a:xfrm>
          <a:prstGeom prst="rect">
            <a:avLst/>
          </a:prstGeom>
          <a:noFill/>
          <a:ln w="9525">
            <a:noFill/>
            <a:miter lim="800000"/>
            <a:headEnd/>
            <a:tailEnd/>
          </a:ln>
        </p:spPr>
        <p:txBody>
          <a:bodyPr/>
          <a:lstStyle/>
          <a:p>
            <a:r>
              <a:rPr lang="pt-PT" sz="1400"/>
              <a:t>IST, Lisbon September 2007</a:t>
            </a:r>
          </a:p>
        </p:txBody>
      </p:sp>
      <p:sp>
        <p:nvSpPr>
          <p:cNvPr id="114691" name="Rectangle 2"/>
          <p:cNvSpPr>
            <a:spLocks noGrp="1" noChangeArrowheads="1"/>
          </p:cNvSpPr>
          <p:nvPr>
            <p:ph type="title" idx="4294967295"/>
          </p:nvPr>
        </p:nvSpPr>
        <p:spPr bwMode="auto">
          <a:xfrm>
            <a:off x="611188" y="0"/>
            <a:ext cx="8229600" cy="1143000"/>
          </a:xfrm>
          <a:prstGeom prst="rect">
            <a:avLst/>
          </a:prstGeom>
          <a:noFill/>
          <a:ln>
            <a:miter lim="800000"/>
            <a:headEnd/>
            <a:tailEnd/>
          </a:ln>
        </p:spPr>
        <p:txBody>
          <a:bodyPr anchor="ctr"/>
          <a:lstStyle/>
          <a:p>
            <a:r>
              <a:rPr lang="en-GB"/>
              <a:t>Land Use – Land Cover</a:t>
            </a:r>
          </a:p>
        </p:txBody>
      </p:sp>
      <p:pic>
        <p:nvPicPr>
          <p:cNvPr id="114692" name="Picture 3" descr="soil cover"/>
          <p:cNvPicPr>
            <a:picLocks noChangeAspect="1" noChangeArrowheads="1"/>
          </p:cNvPicPr>
          <p:nvPr/>
        </p:nvPicPr>
        <p:blipFill>
          <a:blip r:embed="rId3" cstate="print"/>
          <a:srcRect/>
          <a:stretch>
            <a:fillRect/>
          </a:stretch>
        </p:blipFill>
        <p:spPr bwMode="auto">
          <a:xfrm>
            <a:off x="539750" y="1341438"/>
            <a:ext cx="3886200" cy="2749550"/>
          </a:xfrm>
          <a:prstGeom prst="rect">
            <a:avLst/>
          </a:prstGeom>
          <a:noFill/>
          <a:ln w="9525">
            <a:noFill/>
            <a:miter lim="800000"/>
            <a:headEnd/>
            <a:tailEnd/>
          </a:ln>
        </p:spPr>
      </p:pic>
      <p:pic>
        <p:nvPicPr>
          <p:cNvPr id="114693" name="Picture 4" descr="Main soil use_landsat_all classes"/>
          <p:cNvPicPr>
            <a:picLocks noChangeAspect="1" noChangeArrowheads="1"/>
          </p:cNvPicPr>
          <p:nvPr/>
        </p:nvPicPr>
        <p:blipFill>
          <a:blip r:embed="rId4" cstate="print"/>
          <a:srcRect/>
          <a:stretch>
            <a:fillRect/>
          </a:stretch>
        </p:blipFill>
        <p:spPr bwMode="auto">
          <a:xfrm>
            <a:off x="4716463" y="1341438"/>
            <a:ext cx="3886200" cy="2757487"/>
          </a:xfrm>
          <a:prstGeom prst="rect">
            <a:avLst/>
          </a:prstGeom>
          <a:noFill/>
          <a:ln w="9525">
            <a:noFill/>
            <a:miter lim="800000"/>
            <a:headEnd/>
            <a:tailEnd/>
          </a:ln>
        </p:spPr>
      </p:pic>
      <p:pic>
        <p:nvPicPr>
          <p:cNvPr id="114694" name="Picture 5" descr="soil cover argentina"/>
          <p:cNvPicPr>
            <a:picLocks noChangeAspect="1" noChangeArrowheads="1"/>
          </p:cNvPicPr>
          <p:nvPr/>
        </p:nvPicPr>
        <p:blipFill>
          <a:blip r:embed="rId5" cstate="print"/>
          <a:srcRect/>
          <a:stretch>
            <a:fillRect/>
          </a:stretch>
        </p:blipFill>
        <p:spPr bwMode="auto">
          <a:xfrm>
            <a:off x="2514600" y="4038600"/>
            <a:ext cx="3962400" cy="279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6"/>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18786" name="Rectangle 2"/>
          <p:cNvSpPr>
            <a:spLocks noChangeArrowheads="1"/>
          </p:cNvSpPr>
          <p:nvPr/>
        </p:nvSpPr>
        <p:spPr bwMode="auto">
          <a:xfrm>
            <a:off x="755650" y="1484313"/>
            <a:ext cx="3529013" cy="5257800"/>
          </a:xfrm>
          <a:prstGeom prst="rect">
            <a:avLst/>
          </a:prstGeom>
          <a:solidFill>
            <a:schemeClr val="accent1"/>
          </a:solidFill>
          <a:ln w="9525">
            <a:solidFill>
              <a:schemeClr val="tx1"/>
            </a:solidFill>
            <a:miter lim="800000"/>
            <a:headEnd/>
            <a:tailEnd/>
          </a:ln>
          <a:effectLst/>
        </p:spPr>
        <p:txBody>
          <a:bodyPr wrap="none" anchor="ctr"/>
          <a:lstStyle/>
          <a:p>
            <a:endParaRPr lang="pt-PT"/>
          </a:p>
        </p:txBody>
      </p:sp>
      <p:sp>
        <p:nvSpPr>
          <p:cNvPr id="118787" name="Rectangle 3"/>
          <p:cNvSpPr>
            <a:spLocks noChangeArrowheads="1"/>
          </p:cNvSpPr>
          <p:nvPr/>
        </p:nvSpPr>
        <p:spPr bwMode="auto">
          <a:xfrm>
            <a:off x="5580063" y="1484313"/>
            <a:ext cx="3529012" cy="5257800"/>
          </a:xfrm>
          <a:prstGeom prst="rect">
            <a:avLst/>
          </a:prstGeom>
          <a:solidFill>
            <a:schemeClr val="accent1"/>
          </a:solidFill>
          <a:ln w="9525">
            <a:solidFill>
              <a:schemeClr val="tx1"/>
            </a:solidFill>
            <a:miter lim="800000"/>
            <a:headEnd/>
            <a:tailEnd/>
          </a:ln>
          <a:effectLst/>
        </p:spPr>
        <p:txBody>
          <a:bodyPr wrap="none" anchor="ctr"/>
          <a:lstStyle/>
          <a:p>
            <a:endParaRPr lang="pt-PT"/>
          </a:p>
        </p:txBody>
      </p:sp>
      <p:sp>
        <p:nvSpPr>
          <p:cNvPr id="118788" name="Rectangle 4"/>
          <p:cNvSpPr>
            <a:spLocks noGrp="1" noChangeArrowheads="1"/>
          </p:cNvSpPr>
          <p:nvPr>
            <p:ph type="title" sz="quarter"/>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sz="4000"/>
              <a:t>Estimation load contribution to estuary</a:t>
            </a:r>
          </a:p>
        </p:txBody>
      </p:sp>
      <p:pic>
        <p:nvPicPr>
          <p:cNvPr id="118789" name="Picture 5" descr="Ecomanage_population_final"/>
          <p:cNvPicPr>
            <a:picLocks noGrp="1" noChangeAspect="1" noChangeArrowheads="1"/>
          </p:cNvPicPr>
          <p:nvPr>
            <p:ph sz="quarter" idx="2"/>
          </p:nvPr>
        </p:nvPicPr>
        <p:blipFill>
          <a:blip r:embed="rId3" cstate="print"/>
          <a:srcRect/>
          <a:stretch>
            <a:fillRect/>
          </a:stretch>
        </p:blipFill>
        <p:spPr bwMode="auto">
          <a:xfrm>
            <a:off x="1017588" y="1855788"/>
            <a:ext cx="3092450" cy="2185987"/>
          </a:xfrm>
          <a:noFill/>
        </p:spPr>
      </p:pic>
      <p:sp>
        <p:nvSpPr>
          <p:cNvPr id="118790" name="Text Box 6"/>
          <p:cNvSpPr txBox="1">
            <a:spLocks noChangeArrowheads="1"/>
          </p:cNvSpPr>
          <p:nvPr/>
        </p:nvSpPr>
        <p:spPr bwMode="auto">
          <a:xfrm>
            <a:off x="5795963" y="1484313"/>
            <a:ext cx="3024187" cy="366712"/>
          </a:xfrm>
          <a:prstGeom prst="rect">
            <a:avLst/>
          </a:prstGeom>
          <a:noFill/>
          <a:ln w="9525">
            <a:noFill/>
            <a:miter lim="800000"/>
            <a:headEnd/>
            <a:tailEnd/>
          </a:ln>
          <a:effectLst/>
        </p:spPr>
        <p:txBody>
          <a:bodyPr>
            <a:spAutoFit/>
          </a:bodyPr>
          <a:lstStyle/>
          <a:p>
            <a:pPr algn="ctr">
              <a:spcBef>
                <a:spcPct val="50000"/>
              </a:spcBef>
            </a:pPr>
            <a:r>
              <a:rPr lang="pt-PT" b="1"/>
              <a:t>Load Nitrogen</a:t>
            </a:r>
            <a:endParaRPr lang="en-US" b="1"/>
          </a:p>
        </p:txBody>
      </p:sp>
      <p:sp>
        <p:nvSpPr>
          <p:cNvPr id="118791" name="Text Box 7"/>
          <p:cNvSpPr txBox="1">
            <a:spLocks noChangeArrowheads="1"/>
          </p:cNvSpPr>
          <p:nvPr/>
        </p:nvSpPr>
        <p:spPr bwMode="auto">
          <a:xfrm>
            <a:off x="973138" y="1484313"/>
            <a:ext cx="3095625" cy="366712"/>
          </a:xfrm>
          <a:prstGeom prst="rect">
            <a:avLst/>
          </a:prstGeom>
          <a:noFill/>
          <a:ln w="9525">
            <a:noFill/>
            <a:miter lim="800000"/>
            <a:headEnd/>
            <a:tailEnd/>
          </a:ln>
          <a:effectLst/>
        </p:spPr>
        <p:txBody>
          <a:bodyPr>
            <a:spAutoFit/>
          </a:bodyPr>
          <a:lstStyle/>
          <a:p>
            <a:pPr algn="ctr">
              <a:spcBef>
                <a:spcPct val="50000"/>
              </a:spcBef>
            </a:pPr>
            <a:r>
              <a:rPr lang="pt-PT" b="1"/>
              <a:t>Population and Land Use</a:t>
            </a:r>
            <a:endParaRPr lang="en-US" b="1"/>
          </a:p>
        </p:txBody>
      </p:sp>
      <p:sp>
        <p:nvSpPr>
          <p:cNvPr id="118792" name="Text Box 8"/>
          <p:cNvSpPr txBox="1">
            <a:spLocks noChangeArrowheads="1"/>
          </p:cNvSpPr>
          <p:nvPr/>
        </p:nvSpPr>
        <p:spPr bwMode="auto">
          <a:xfrm>
            <a:off x="5724525" y="4070350"/>
            <a:ext cx="3095625" cy="366713"/>
          </a:xfrm>
          <a:prstGeom prst="rect">
            <a:avLst/>
          </a:prstGeom>
          <a:noFill/>
          <a:ln w="9525">
            <a:noFill/>
            <a:miter lim="800000"/>
            <a:headEnd/>
            <a:tailEnd/>
          </a:ln>
          <a:effectLst/>
        </p:spPr>
        <p:txBody>
          <a:bodyPr>
            <a:spAutoFit/>
          </a:bodyPr>
          <a:lstStyle/>
          <a:p>
            <a:pPr algn="ctr">
              <a:spcBef>
                <a:spcPct val="50000"/>
              </a:spcBef>
            </a:pPr>
            <a:r>
              <a:rPr lang="pt-PT" b="1"/>
              <a:t>Load Phosphorous</a:t>
            </a:r>
            <a:endParaRPr lang="en-US" b="1"/>
          </a:p>
        </p:txBody>
      </p:sp>
      <p:sp>
        <p:nvSpPr>
          <p:cNvPr id="118793" name="Text Box 9"/>
          <p:cNvSpPr txBox="1">
            <a:spLocks noChangeArrowheads="1"/>
          </p:cNvSpPr>
          <p:nvPr/>
        </p:nvSpPr>
        <p:spPr bwMode="auto">
          <a:xfrm>
            <a:off x="973138" y="4070350"/>
            <a:ext cx="3095625" cy="366713"/>
          </a:xfrm>
          <a:prstGeom prst="rect">
            <a:avLst/>
          </a:prstGeom>
          <a:noFill/>
          <a:ln w="9525">
            <a:noFill/>
            <a:miter lim="800000"/>
            <a:headEnd/>
            <a:tailEnd/>
          </a:ln>
          <a:effectLst/>
        </p:spPr>
        <p:txBody>
          <a:bodyPr>
            <a:spAutoFit/>
          </a:bodyPr>
          <a:lstStyle/>
          <a:p>
            <a:pPr algn="ctr">
              <a:spcBef>
                <a:spcPct val="50000"/>
              </a:spcBef>
            </a:pPr>
            <a:r>
              <a:rPr lang="pt-PT" b="1"/>
              <a:t>Land Use</a:t>
            </a:r>
            <a:endParaRPr lang="en-US" b="1"/>
          </a:p>
        </p:txBody>
      </p:sp>
      <p:pic>
        <p:nvPicPr>
          <p:cNvPr id="118794" name="Picture 10" descr="Ecomanage_N_Load Sources_final"/>
          <p:cNvPicPr>
            <a:picLocks noGrp="1" noChangeAspect="1" noChangeArrowheads="1"/>
          </p:cNvPicPr>
          <p:nvPr>
            <p:ph sz="quarter" idx="1"/>
          </p:nvPr>
        </p:nvPicPr>
        <p:blipFill>
          <a:blip r:embed="rId4" cstate="print"/>
          <a:srcRect/>
          <a:stretch>
            <a:fillRect/>
          </a:stretch>
        </p:blipFill>
        <p:spPr bwMode="auto">
          <a:xfrm>
            <a:off x="5754688" y="1844675"/>
            <a:ext cx="3092450" cy="2185988"/>
          </a:xfrm>
          <a:noFill/>
        </p:spPr>
      </p:pic>
      <p:pic>
        <p:nvPicPr>
          <p:cNvPr id="118795" name="Picture 11" descr="Ecomanage_P_ Load Sources_final"/>
          <p:cNvPicPr>
            <a:picLocks noGrp="1" noChangeAspect="1" noChangeArrowheads="1"/>
          </p:cNvPicPr>
          <p:nvPr>
            <p:ph sz="quarter" idx="3"/>
          </p:nvPr>
        </p:nvPicPr>
        <p:blipFill>
          <a:blip r:embed="rId5" cstate="print"/>
          <a:srcRect/>
          <a:stretch>
            <a:fillRect/>
          </a:stretch>
        </p:blipFill>
        <p:spPr bwMode="auto">
          <a:xfrm>
            <a:off x="5753100" y="4481513"/>
            <a:ext cx="3094038" cy="2187575"/>
          </a:xfrm>
          <a:noFill/>
        </p:spPr>
      </p:pic>
      <p:pic>
        <p:nvPicPr>
          <p:cNvPr id="118796" name="Picture 12" descr="Ecomanage_land_use_final"/>
          <p:cNvPicPr>
            <a:picLocks noGrp="1" noChangeAspect="1" noChangeArrowheads="1"/>
          </p:cNvPicPr>
          <p:nvPr>
            <p:ph sz="quarter" idx="4"/>
          </p:nvPr>
        </p:nvPicPr>
        <p:blipFill>
          <a:blip r:embed="rId6" cstate="print"/>
          <a:srcRect/>
          <a:stretch>
            <a:fillRect/>
          </a:stretch>
        </p:blipFill>
        <p:spPr bwMode="auto">
          <a:xfrm>
            <a:off x="1016000" y="4365625"/>
            <a:ext cx="3094038" cy="2187575"/>
          </a:xfrm>
          <a:noFill/>
        </p:spPr>
      </p:pic>
      <p:sp>
        <p:nvSpPr>
          <p:cNvPr id="118797" name="Text Box 13"/>
          <p:cNvSpPr txBox="1">
            <a:spLocks noChangeArrowheads="1"/>
          </p:cNvSpPr>
          <p:nvPr/>
        </p:nvSpPr>
        <p:spPr bwMode="auto">
          <a:xfrm rot="16200000">
            <a:off x="-856456" y="3672681"/>
            <a:ext cx="2484438" cy="701675"/>
          </a:xfrm>
          <a:prstGeom prst="rect">
            <a:avLst/>
          </a:prstGeom>
          <a:noFill/>
          <a:ln w="9525">
            <a:noFill/>
            <a:miter lim="800000"/>
            <a:headEnd/>
            <a:tailEnd/>
          </a:ln>
          <a:effectLst/>
        </p:spPr>
        <p:txBody>
          <a:bodyPr>
            <a:spAutoFit/>
          </a:bodyPr>
          <a:lstStyle/>
          <a:p>
            <a:pPr algn="ctr">
              <a:spcBef>
                <a:spcPct val="50000"/>
              </a:spcBef>
            </a:pPr>
            <a:r>
              <a:rPr lang="pt-PT" sz="4000" b="1"/>
              <a:t>INPUT</a:t>
            </a:r>
            <a:endParaRPr lang="en-US" sz="4000" b="1"/>
          </a:p>
        </p:txBody>
      </p:sp>
      <p:sp>
        <p:nvSpPr>
          <p:cNvPr id="118798" name="Text Box 14"/>
          <p:cNvSpPr txBox="1">
            <a:spLocks noChangeArrowheads="1"/>
          </p:cNvSpPr>
          <p:nvPr/>
        </p:nvSpPr>
        <p:spPr bwMode="auto">
          <a:xfrm rot="16200000">
            <a:off x="3987007" y="3672681"/>
            <a:ext cx="2484438" cy="701675"/>
          </a:xfrm>
          <a:prstGeom prst="rect">
            <a:avLst/>
          </a:prstGeom>
          <a:noFill/>
          <a:ln w="9525">
            <a:noFill/>
            <a:miter lim="800000"/>
            <a:headEnd/>
            <a:tailEnd/>
          </a:ln>
          <a:effectLst/>
        </p:spPr>
        <p:txBody>
          <a:bodyPr>
            <a:spAutoFit/>
          </a:bodyPr>
          <a:lstStyle/>
          <a:p>
            <a:pPr algn="ctr">
              <a:spcBef>
                <a:spcPct val="50000"/>
              </a:spcBef>
            </a:pPr>
            <a:r>
              <a:rPr lang="pt-PT" sz="4000" b="1"/>
              <a:t>OUTPUT</a:t>
            </a:r>
            <a:endParaRPr lang="en-US" sz="4000" b="1"/>
          </a:p>
        </p:txBody>
      </p:sp>
      <p:sp>
        <p:nvSpPr>
          <p:cNvPr id="118799" name="AutoShape 15"/>
          <p:cNvSpPr>
            <a:spLocks noChangeArrowheads="1"/>
          </p:cNvSpPr>
          <p:nvPr/>
        </p:nvSpPr>
        <p:spPr bwMode="auto">
          <a:xfrm>
            <a:off x="4427538" y="2997200"/>
            <a:ext cx="431800" cy="2087563"/>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pt-P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54274" name="Picture 2">
            <a:hlinkHover r:id="" action="ppaction://hlinkshowjump?jump=nextslide"/>
          </p:cNvPr>
          <p:cNvPicPr>
            <a:picLocks noChangeAspect="1" noChangeArrowheads="1"/>
          </p:cNvPicPr>
          <p:nvPr/>
        </p:nvPicPr>
        <p:blipFill>
          <a:blip r:embed="rId3" cstate="print"/>
          <a:srcRect/>
          <a:stretch>
            <a:fillRect/>
          </a:stretch>
        </p:blipFill>
        <p:spPr bwMode="auto">
          <a:xfrm>
            <a:off x="1187450" y="908050"/>
            <a:ext cx="7127875" cy="5303838"/>
          </a:xfrm>
          <a:prstGeom prst="rect">
            <a:avLst/>
          </a:prstGeom>
          <a:noFill/>
          <a:ln w="9525" algn="ctr">
            <a:noFill/>
            <a:miter lim="800000"/>
            <a:headEnd/>
            <a:tailEnd/>
          </a:ln>
          <a:effectLst/>
        </p:spPr>
      </p:pic>
      <p:sp>
        <p:nvSpPr>
          <p:cNvPr id="54275" name="Rectangle 3"/>
          <p:cNvSpPr>
            <a:spLocks noChangeArrowheads="1"/>
          </p:cNvSpPr>
          <p:nvPr/>
        </p:nvSpPr>
        <p:spPr bwMode="auto">
          <a:xfrm>
            <a:off x="684213" y="0"/>
            <a:ext cx="8229600" cy="792163"/>
          </a:xfrm>
          <a:prstGeom prst="rect">
            <a:avLst/>
          </a:prstGeom>
          <a:noFill/>
          <a:ln w="9525">
            <a:noFill/>
            <a:miter lim="800000"/>
            <a:headEnd/>
            <a:tailEnd/>
          </a:ln>
          <a:effectLst/>
        </p:spPr>
        <p:txBody>
          <a:bodyPr/>
          <a:lstStyle/>
          <a:p>
            <a:pPr algn="ctr"/>
            <a:r>
              <a:rPr lang="pt-PT" sz="4400">
                <a:solidFill>
                  <a:schemeClr val="tx2"/>
                </a:solidFill>
              </a:rPr>
              <a:t>Bahía Blanca Estuary</a:t>
            </a:r>
            <a:endParaRPr lang="en-US" sz="4400">
              <a:solidFill>
                <a:schemeClr val="tx2"/>
              </a:solidFill>
            </a:endParaRPr>
          </a:p>
        </p:txBody>
      </p:sp>
      <p:pic>
        <p:nvPicPr>
          <p:cNvPr id="54276" name="Picture 4" descr="Sediments3"/>
          <p:cNvPicPr>
            <a:picLocks noChangeAspect="1" noChangeArrowheads="1"/>
          </p:cNvPicPr>
          <p:nvPr/>
        </p:nvPicPr>
        <p:blipFill>
          <a:blip r:embed="rId4" cstate="print"/>
          <a:srcRect/>
          <a:stretch>
            <a:fillRect/>
          </a:stretch>
        </p:blipFill>
        <p:spPr bwMode="auto">
          <a:xfrm>
            <a:off x="2700338" y="2733675"/>
            <a:ext cx="6443662" cy="4124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2000" fill="hold"/>
                                        <p:tgtEl>
                                          <p:spTgt spid="54274"/>
                                        </p:tgtEl>
                                        <p:attrNameLst>
                                          <p:attrName>ppt_w</p:attrName>
                                        </p:attrNameLst>
                                      </p:cBhvr>
                                      <p:tavLst>
                                        <p:tav tm="0">
                                          <p:val>
                                            <p:fltVal val="0"/>
                                          </p:val>
                                        </p:tav>
                                        <p:tav tm="100000">
                                          <p:val>
                                            <p:strVal val="#ppt_w"/>
                                          </p:val>
                                        </p:tav>
                                      </p:tavLst>
                                    </p:anim>
                                    <p:anim calcmode="lin" valueType="num">
                                      <p:cBhvr>
                                        <p:cTn id="8" dur="2000" fill="hold"/>
                                        <p:tgtEl>
                                          <p:spTgt spid="54274"/>
                                        </p:tgtEl>
                                        <p:attrNameLst>
                                          <p:attrName>ppt_h</p:attrName>
                                        </p:attrNameLst>
                                      </p:cBhvr>
                                      <p:tavLst>
                                        <p:tav tm="0">
                                          <p:val>
                                            <p:fltVal val="0"/>
                                          </p:val>
                                        </p:tav>
                                        <p:tav tm="100000">
                                          <p:val>
                                            <p:strVal val="#ppt_h"/>
                                          </p:val>
                                        </p:tav>
                                      </p:tavLst>
                                    </p:anim>
                                    <p:animEffect transition="in" filter="fade">
                                      <p:cBhvr>
                                        <p:cTn id="9" dur="2000"/>
                                        <p:tgtEl>
                                          <p:spTgt spid="54274"/>
                                        </p:tgtEl>
                                      </p:cBhvr>
                                    </p:animEffect>
                                  </p:childTnLst>
                                </p:cTn>
                              </p:par>
                              <p:par>
                                <p:cTn id="10" presetID="6" presetClass="emph" presetSubtype="0" fill="hold" nodeType="withEffect">
                                  <p:stCondLst>
                                    <p:cond delay="0"/>
                                  </p:stCondLst>
                                  <p:childTnLst>
                                    <p:animScale>
                                      <p:cBhvr>
                                        <p:cTn id="11" dur="3000" fill="hold"/>
                                        <p:tgtEl>
                                          <p:spTgt spid="54274"/>
                                        </p:tgtEl>
                                      </p:cBhvr>
                                      <p:by x="100000" y="100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4276"/>
                                        </p:tgtEl>
                                        <p:attrNameLst>
                                          <p:attrName>style.visibility</p:attrName>
                                        </p:attrNameLst>
                                      </p:cBhvr>
                                      <p:to>
                                        <p:strVal val="visible"/>
                                      </p:to>
                                    </p:set>
                                    <p:anim calcmode="lin" valueType="num">
                                      <p:cBhvr additive="base">
                                        <p:cTn id="16" dur="500" fill="hold"/>
                                        <p:tgtEl>
                                          <p:spTgt spid="54276"/>
                                        </p:tgtEl>
                                        <p:attrNameLst>
                                          <p:attrName>ppt_x</p:attrName>
                                        </p:attrNameLst>
                                      </p:cBhvr>
                                      <p:tavLst>
                                        <p:tav tm="0">
                                          <p:val>
                                            <p:strVal val="#ppt_x"/>
                                          </p:val>
                                        </p:tav>
                                        <p:tav tm="100000">
                                          <p:val>
                                            <p:strVal val="#ppt_x"/>
                                          </p:val>
                                        </p:tav>
                                      </p:tavLst>
                                    </p:anim>
                                    <p:anim calcmode="lin" valueType="num">
                                      <p:cBhvr additive="base">
                                        <p:cTn id="17"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6388" name="Rectangle 4"/>
          <p:cNvSpPr>
            <a:spLocks noChangeArrowheads="1"/>
          </p:cNvSpPr>
          <p:nvPr/>
        </p:nvSpPr>
        <p:spPr bwMode="auto">
          <a:xfrm>
            <a:off x="827088" y="0"/>
            <a:ext cx="7200900" cy="1143000"/>
          </a:xfrm>
          <a:prstGeom prst="rect">
            <a:avLst/>
          </a:prstGeom>
          <a:noFill/>
          <a:ln w="9525">
            <a:noFill/>
            <a:miter lim="800000"/>
            <a:headEnd/>
            <a:tailEnd/>
          </a:ln>
          <a:effectLst/>
        </p:spPr>
        <p:txBody>
          <a:bodyPr anchor="ctr"/>
          <a:lstStyle/>
          <a:p>
            <a:pPr algn="ctr"/>
            <a:r>
              <a:rPr lang="en-US" sz="4400">
                <a:solidFill>
                  <a:schemeClr val="tx2"/>
                </a:solidFill>
              </a:rPr>
              <a:t>Project Partners</a:t>
            </a:r>
          </a:p>
        </p:txBody>
      </p:sp>
      <p:grpSp>
        <p:nvGrpSpPr>
          <p:cNvPr id="16410" name="Group 26"/>
          <p:cNvGrpSpPr>
            <a:grpSpLocks/>
          </p:cNvGrpSpPr>
          <p:nvPr/>
        </p:nvGrpSpPr>
        <p:grpSpPr bwMode="auto">
          <a:xfrm>
            <a:off x="2987675" y="4005263"/>
            <a:ext cx="3033713" cy="915987"/>
            <a:chOff x="1882" y="2750"/>
            <a:chExt cx="1911" cy="577"/>
          </a:xfrm>
        </p:grpSpPr>
        <p:pic>
          <p:nvPicPr>
            <p:cNvPr id="16390" name="Picture 6" descr="lnec"/>
            <p:cNvPicPr>
              <a:picLocks noChangeAspect="1" noChangeArrowheads="1"/>
            </p:cNvPicPr>
            <p:nvPr/>
          </p:nvPicPr>
          <p:blipFill>
            <a:blip r:embed="rId3" cstate="print"/>
            <a:srcRect l="51012"/>
            <a:stretch>
              <a:fillRect/>
            </a:stretch>
          </p:blipFill>
          <p:spPr bwMode="auto">
            <a:xfrm>
              <a:off x="1882" y="2750"/>
              <a:ext cx="805" cy="577"/>
            </a:xfrm>
            <a:prstGeom prst="rect">
              <a:avLst/>
            </a:prstGeom>
            <a:noFill/>
            <a:ln w="9525">
              <a:noFill/>
              <a:miter lim="800000"/>
              <a:headEnd/>
              <a:tailEnd/>
            </a:ln>
          </p:spPr>
        </p:pic>
        <p:pic>
          <p:nvPicPr>
            <p:cNvPr id="16391" name="Picture 7" descr="iado2"/>
            <p:cNvPicPr>
              <a:picLocks noChangeAspect="1" noChangeArrowheads="1"/>
            </p:cNvPicPr>
            <p:nvPr/>
          </p:nvPicPr>
          <p:blipFill>
            <a:blip r:embed="rId4" cstate="print"/>
            <a:srcRect/>
            <a:stretch>
              <a:fillRect/>
            </a:stretch>
          </p:blipFill>
          <p:spPr bwMode="auto">
            <a:xfrm>
              <a:off x="2699" y="2886"/>
              <a:ext cx="1094" cy="296"/>
            </a:xfrm>
            <a:prstGeom prst="rect">
              <a:avLst/>
            </a:prstGeom>
            <a:noFill/>
            <a:ln w="9525">
              <a:noFill/>
              <a:miter lim="800000"/>
              <a:headEnd/>
              <a:tailEnd/>
            </a:ln>
          </p:spPr>
        </p:pic>
      </p:grpSp>
      <p:grpSp>
        <p:nvGrpSpPr>
          <p:cNvPr id="16411" name="Group 27"/>
          <p:cNvGrpSpPr>
            <a:grpSpLocks/>
          </p:cNvGrpSpPr>
          <p:nvPr/>
        </p:nvGrpSpPr>
        <p:grpSpPr bwMode="auto">
          <a:xfrm>
            <a:off x="1908175" y="5516563"/>
            <a:ext cx="5184775" cy="735012"/>
            <a:chOff x="1202" y="3657"/>
            <a:chExt cx="3266" cy="463"/>
          </a:xfrm>
        </p:grpSpPr>
        <p:pic>
          <p:nvPicPr>
            <p:cNvPr id="16393" name="Picture 9" descr="Logo_simples"/>
            <p:cNvPicPr>
              <a:picLocks noChangeAspect="1" noChangeArrowheads="1"/>
            </p:cNvPicPr>
            <p:nvPr/>
          </p:nvPicPr>
          <p:blipFill>
            <a:blip r:embed="rId5" cstate="print"/>
            <a:srcRect/>
            <a:stretch>
              <a:fillRect/>
            </a:stretch>
          </p:blipFill>
          <p:spPr bwMode="auto">
            <a:xfrm>
              <a:off x="1202" y="3657"/>
              <a:ext cx="1224" cy="399"/>
            </a:xfrm>
            <a:prstGeom prst="rect">
              <a:avLst/>
            </a:prstGeom>
            <a:noFill/>
            <a:ln w="9525">
              <a:noFill/>
              <a:miter lim="800000"/>
              <a:headEnd/>
              <a:tailEnd/>
            </a:ln>
          </p:spPr>
        </p:pic>
        <p:pic>
          <p:nvPicPr>
            <p:cNvPr id="16394" name="Picture 10"/>
            <p:cNvPicPr>
              <a:picLocks noChangeAspect="1" noChangeArrowheads="1"/>
            </p:cNvPicPr>
            <p:nvPr/>
          </p:nvPicPr>
          <p:blipFill>
            <a:blip r:embed="rId6" cstate="print"/>
            <a:srcRect/>
            <a:stretch>
              <a:fillRect/>
            </a:stretch>
          </p:blipFill>
          <p:spPr bwMode="auto">
            <a:xfrm>
              <a:off x="2426" y="3657"/>
              <a:ext cx="953" cy="463"/>
            </a:xfrm>
            <a:prstGeom prst="rect">
              <a:avLst/>
            </a:prstGeom>
            <a:blipFill dpi="0" rotWithShape="0">
              <a:blip cstate="print"/>
              <a:srcRect/>
              <a:stretch>
                <a:fillRect/>
              </a:stretch>
            </a:blipFill>
            <a:ln w="9525">
              <a:noFill/>
              <a:miter lim="800000"/>
              <a:headEnd/>
              <a:tailEnd/>
            </a:ln>
          </p:spPr>
        </p:pic>
        <p:pic>
          <p:nvPicPr>
            <p:cNvPr id="16395" name="Picture 11" descr="CEA"/>
            <p:cNvPicPr>
              <a:picLocks noChangeAspect="1" noChangeArrowheads="1"/>
            </p:cNvPicPr>
            <p:nvPr/>
          </p:nvPicPr>
          <p:blipFill>
            <a:blip r:embed="rId7" cstate="print"/>
            <a:srcRect/>
            <a:stretch>
              <a:fillRect/>
            </a:stretch>
          </p:blipFill>
          <p:spPr bwMode="auto">
            <a:xfrm>
              <a:off x="3379" y="3702"/>
              <a:ext cx="1089" cy="327"/>
            </a:xfrm>
            <a:prstGeom prst="rect">
              <a:avLst/>
            </a:prstGeom>
            <a:noFill/>
            <a:ln w="9525">
              <a:noFill/>
              <a:miter lim="800000"/>
              <a:headEnd/>
              <a:tailEnd/>
            </a:ln>
          </p:spPr>
        </p:pic>
      </p:grpSp>
      <p:sp>
        <p:nvSpPr>
          <p:cNvPr id="16404" name="Rectangle 20"/>
          <p:cNvSpPr>
            <a:spLocks noGrp="1" noChangeArrowheads="1"/>
          </p:cNvSpPr>
          <p:nvPr>
            <p:ph type="body" idx="1"/>
          </p:nvPr>
        </p:nvSpPr>
        <p:spPr bwMode="auto">
          <a:xfrm>
            <a:off x="755650" y="981075"/>
            <a:ext cx="7859713" cy="4968875"/>
          </a:xfrm>
          <a:noFill/>
          <a:ln>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GB" sz="2800"/>
              <a:t>Five universities: IST (pt), Universidad de Chile (cl),</a:t>
            </a:r>
            <a:r>
              <a:rPr lang="pt-PT" sz="2800"/>
              <a:t> </a:t>
            </a:r>
            <a:r>
              <a:rPr lang="en-GB" sz="2800"/>
              <a:t>Unisanta (br), IOUSP (br), Trieste University (it).</a:t>
            </a:r>
          </a:p>
          <a:p>
            <a:pPr>
              <a:lnSpc>
                <a:spcPct val="80000"/>
              </a:lnSpc>
            </a:pPr>
            <a:endParaRPr lang="en-GB" sz="2800"/>
          </a:p>
          <a:p>
            <a:pPr>
              <a:lnSpc>
                <a:spcPct val="80000"/>
              </a:lnSpc>
            </a:pPr>
            <a:endParaRPr lang="en-GB" sz="1800"/>
          </a:p>
          <a:p>
            <a:pPr>
              <a:lnSpc>
                <a:spcPct val="80000"/>
              </a:lnSpc>
            </a:pPr>
            <a:endParaRPr lang="en-GB" sz="1800"/>
          </a:p>
          <a:p>
            <a:pPr>
              <a:lnSpc>
                <a:spcPct val="80000"/>
              </a:lnSpc>
            </a:pPr>
            <a:endParaRPr lang="en-GB" sz="1800"/>
          </a:p>
          <a:p>
            <a:pPr>
              <a:lnSpc>
                <a:spcPct val="80000"/>
              </a:lnSpc>
            </a:pPr>
            <a:endParaRPr lang="en-GB" sz="1800"/>
          </a:p>
          <a:p>
            <a:pPr>
              <a:lnSpc>
                <a:spcPct val="80000"/>
              </a:lnSpc>
            </a:pPr>
            <a:r>
              <a:rPr lang="en-GB" sz="2800"/>
              <a:t>Two institutes: LNEC (pt) and IADO (ar) </a:t>
            </a:r>
          </a:p>
          <a:p>
            <a:pPr>
              <a:lnSpc>
                <a:spcPct val="80000"/>
              </a:lnSpc>
            </a:pPr>
            <a:endParaRPr lang="en-GB" sz="2000"/>
          </a:p>
          <a:p>
            <a:pPr>
              <a:lnSpc>
                <a:spcPct val="80000"/>
              </a:lnSpc>
            </a:pPr>
            <a:endParaRPr lang="en-GB" sz="2800"/>
          </a:p>
          <a:p>
            <a:pPr>
              <a:lnSpc>
                <a:spcPct val="80000"/>
              </a:lnSpc>
            </a:pPr>
            <a:r>
              <a:rPr lang="en-GB" sz="2800"/>
              <a:t>Three companies: Hidromod (pt), Noctiluca (nl) and CEA (cl)</a:t>
            </a:r>
          </a:p>
        </p:txBody>
      </p:sp>
      <p:grpSp>
        <p:nvGrpSpPr>
          <p:cNvPr id="16409" name="Group 25"/>
          <p:cNvGrpSpPr>
            <a:grpSpLocks/>
          </p:cNvGrpSpPr>
          <p:nvPr/>
        </p:nvGrpSpPr>
        <p:grpSpPr bwMode="auto">
          <a:xfrm>
            <a:off x="250825" y="2060575"/>
            <a:ext cx="8893175" cy="1349375"/>
            <a:chOff x="158" y="1752"/>
            <a:chExt cx="5602" cy="850"/>
          </a:xfrm>
        </p:grpSpPr>
        <p:pic>
          <p:nvPicPr>
            <p:cNvPr id="16397" name="Picture 13" descr="ISTname"/>
            <p:cNvPicPr>
              <a:picLocks noChangeAspect="1" noChangeArrowheads="1"/>
            </p:cNvPicPr>
            <p:nvPr/>
          </p:nvPicPr>
          <p:blipFill>
            <a:blip r:embed="rId8" cstate="print"/>
            <a:srcRect/>
            <a:stretch>
              <a:fillRect/>
            </a:stretch>
          </p:blipFill>
          <p:spPr bwMode="auto">
            <a:xfrm>
              <a:off x="158" y="1979"/>
              <a:ext cx="1255" cy="423"/>
            </a:xfrm>
            <a:prstGeom prst="rect">
              <a:avLst/>
            </a:prstGeom>
            <a:noFill/>
            <a:ln w="9525">
              <a:noFill/>
              <a:miter lim="800000"/>
              <a:headEnd/>
              <a:tailEnd/>
            </a:ln>
          </p:spPr>
        </p:pic>
        <p:pic>
          <p:nvPicPr>
            <p:cNvPr id="16400" name="Picture 16" descr="UNITS2"/>
            <p:cNvPicPr>
              <a:picLocks noChangeAspect="1" noChangeArrowheads="1"/>
            </p:cNvPicPr>
            <p:nvPr/>
          </p:nvPicPr>
          <p:blipFill>
            <a:blip r:embed="rId9" cstate="print"/>
            <a:srcRect/>
            <a:stretch>
              <a:fillRect/>
            </a:stretch>
          </p:blipFill>
          <p:spPr bwMode="auto">
            <a:xfrm>
              <a:off x="4922" y="1888"/>
              <a:ext cx="838" cy="680"/>
            </a:xfrm>
            <a:prstGeom prst="rect">
              <a:avLst/>
            </a:prstGeom>
            <a:noFill/>
            <a:ln w="9525">
              <a:noFill/>
              <a:miter lim="800000"/>
              <a:headEnd/>
              <a:tailEnd/>
            </a:ln>
          </p:spPr>
        </p:pic>
        <p:pic>
          <p:nvPicPr>
            <p:cNvPr id="16405" name="Picture 21" descr="UnisantaLogo"/>
            <p:cNvPicPr>
              <a:picLocks noChangeAspect="1" noChangeArrowheads="1"/>
            </p:cNvPicPr>
            <p:nvPr/>
          </p:nvPicPr>
          <p:blipFill>
            <a:blip r:embed="rId10" cstate="print"/>
            <a:srcRect/>
            <a:stretch>
              <a:fillRect/>
            </a:stretch>
          </p:blipFill>
          <p:spPr bwMode="auto">
            <a:xfrm>
              <a:off x="2245" y="1979"/>
              <a:ext cx="1685" cy="428"/>
            </a:xfrm>
            <a:prstGeom prst="rect">
              <a:avLst/>
            </a:prstGeom>
            <a:noFill/>
          </p:spPr>
        </p:pic>
        <p:pic>
          <p:nvPicPr>
            <p:cNvPr id="16407" name="Picture 23"/>
            <p:cNvPicPr>
              <a:picLocks noChangeAspect="1" noChangeArrowheads="1"/>
            </p:cNvPicPr>
            <p:nvPr/>
          </p:nvPicPr>
          <p:blipFill>
            <a:blip r:embed="rId11" cstate="print"/>
            <a:srcRect/>
            <a:stretch>
              <a:fillRect/>
            </a:stretch>
          </p:blipFill>
          <p:spPr bwMode="auto">
            <a:xfrm>
              <a:off x="1383" y="1752"/>
              <a:ext cx="907" cy="850"/>
            </a:xfrm>
            <a:prstGeom prst="rect">
              <a:avLst/>
            </a:prstGeom>
            <a:noFill/>
            <a:ln w="9525">
              <a:noFill/>
              <a:miter lim="800000"/>
              <a:headEnd/>
              <a:tailEnd/>
            </a:ln>
            <a:effectLst/>
          </p:spPr>
        </p:pic>
        <p:pic>
          <p:nvPicPr>
            <p:cNvPr id="16408" name="Picture 24"/>
            <p:cNvPicPr>
              <a:picLocks noChangeAspect="1" noChangeArrowheads="1"/>
            </p:cNvPicPr>
            <p:nvPr/>
          </p:nvPicPr>
          <p:blipFill>
            <a:blip r:embed="rId12" cstate="print"/>
            <a:srcRect/>
            <a:stretch>
              <a:fillRect/>
            </a:stretch>
          </p:blipFill>
          <p:spPr bwMode="auto">
            <a:xfrm>
              <a:off x="3878" y="1752"/>
              <a:ext cx="1056" cy="828"/>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04">
                                            <p:txEl>
                                              <p:pRg st="0" end="0"/>
                                            </p:txEl>
                                          </p:spTgt>
                                        </p:tgtEl>
                                        <p:attrNameLst>
                                          <p:attrName>style.visibility</p:attrName>
                                        </p:attrNameLst>
                                      </p:cBhvr>
                                      <p:to>
                                        <p:strVal val="visible"/>
                                      </p:to>
                                    </p:set>
                                    <p:animEffect transition="in" filter="fade">
                                      <p:cBhvr>
                                        <p:cTn id="7" dur="1000">
                                          <p:stCondLst>
                                            <p:cond delay="0"/>
                                          </p:stCondLst>
                                        </p:cTn>
                                        <p:tgtEl>
                                          <p:spTgt spid="16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409"/>
                                        </p:tgtEl>
                                        <p:attrNameLst>
                                          <p:attrName>style.visibility</p:attrName>
                                        </p:attrNameLst>
                                      </p:cBhvr>
                                      <p:to>
                                        <p:strVal val="visible"/>
                                      </p:to>
                                    </p:set>
                                    <p:anim calcmode="lin" valueType="num">
                                      <p:cBhvr additive="base">
                                        <p:cTn id="12" dur="500" fill="hold"/>
                                        <p:tgtEl>
                                          <p:spTgt spid="16409"/>
                                        </p:tgtEl>
                                        <p:attrNameLst>
                                          <p:attrName>ppt_x</p:attrName>
                                        </p:attrNameLst>
                                      </p:cBhvr>
                                      <p:tavLst>
                                        <p:tav tm="0">
                                          <p:val>
                                            <p:strVal val="#ppt_x"/>
                                          </p:val>
                                        </p:tav>
                                        <p:tav tm="100000">
                                          <p:val>
                                            <p:strVal val="#ppt_x"/>
                                          </p:val>
                                        </p:tav>
                                      </p:tavLst>
                                    </p:anim>
                                    <p:anim calcmode="lin" valueType="num">
                                      <p:cBhvr additive="base">
                                        <p:cTn id="13" dur="500" fill="hold"/>
                                        <p:tgtEl>
                                          <p:spTgt spid="164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404">
                                            <p:txEl>
                                              <p:pRg st="6" end="6"/>
                                            </p:txEl>
                                          </p:spTgt>
                                        </p:tgtEl>
                                        <p:attrNameLst>
                                          <p:attrName>style.visibility</p:attrName>
                                        </p:attrNameLst>
                                      </p:cBhvr>
                                      <p:to>
                                        <p:strVal val="visible"/>
                                      </p:to>
                                    </p:set>
                                    <p:animEffect transition="in" filter="fade">
                                      <p:cBhvr>
                                        <p:cTn id="18" dur="1000">
                                          <p:stCondLst>
                                            <p:cond delay="0"/>
                                          </p:stCondLst>
                                        </p:cTn>
                                        <p:tgtEl>
                                          <p:spTgt spid="1640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410"/>
                                        </p:tgtEl>
                                        <p:attrNameLst>
                                          <p:attrName>style.visibility</p:attrName>
                                        </p:attrNameLst>
                                      </p:cBhvr>
                                      <p:to>
                                        <p:strVal val="visible"/>
                                      </p:to>
                                    </p:set>
                                    <p:anim calcmode="lin" valueType="num">
                                      <p:cBhvr additive="base">
                                        <p:cTn id="23" dur="500" fill="hold"/>
                                        <p:tgtEl>
                                          <p:spTgt spid="16410"/>
                                        </p:tgtEl>
                                        <p:attrNameLst>
                                          <p:attrName>ppt_x</p:attrName>
                                        </p:attrNameLst>
                                      </p:cBhvr>
                                      <p:tavLst>
                                        <p:tav tm="0">
                                          <p:val>
                                            <p:strVal val="#ppt_x"/>
                                          </p:val>
                                        </p:tav>
                                        <p:tav tm="100000">
                                          <p:val>
                                            <p:strVal val="#ppt_x"/>
                                          </p:val>
                                        </p:tav>
                                      </p:tavLst>
                                    </p:anim>
                                    <p:anim calcmode="lin" valueType="num">
                                      <p:cBhvr additive="base">
                                        <p:cTn id="24" dur="500" fill="hold"/>
                                        <p:tgtEl>
                                          <p:spTgt spid="164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404">
                                            <p:txEl>
                                              <p:pRg st="9" end="9"/>
                                            </p:txEl>
                                          </p:spTgt>
                                        </p:tgtEl>
                                        <p:attrNameLst>
                                          <p:attrName>style.visibility</p:attrName>
                                        </p:attrNameLst>
                                      </p:cBhvr>
                                      <p:to>
                                        <p:strVal val="visible"/>
                                      </p:to>
                                    </p:set>
                                    <p:animEffect transition="in" filter="fade">
                                      <p:cBhvr>
                                        <p:cTn id="29" dur="1000">
                                          <p:stCondLst>
                                            <p:cond delay="0"/>
                                          </p:stCondLst>
                                        </p:cTn>
                                        <p:tgtEl>
                                          <p:spTgt spid="16404">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411"/>
                                        </p:tgtEl>
                                        <p:attrNameLst>
                                          <p:attrName>style.visibility</p:attrName>
                                        </p:attrNameLst>
                                      </p:cBhvr>
                                      <p:to>
                                        <p:strVal val="visible"/>
                                      </p:to>
                                    </p:set>
                                    <p:anim calcmode="lin" valueType="num">
                                      <p:cBhvr additive="base">
                                        <p:cTn id="34" dur="500" fill="hold"/>
                                        <p:tgtEl>
                                          <p:spTgt spid="16411"/>
                                        </p:tgtEl>
                                        <p:attrNameLst>
                                          <p:attrName>ppt_x</p:attrName>
                                        </p:attrNameLst>
                                      </p:cBhvr>
                                      <p:tavLst>
                                        <p:tav tm="0">
                                          <p:val>
                                            <p:strVal val="#ppt_x"/>
                                          </p:val>
                                        </p:tav>
                                        <p:tav tm="100000">
                                          <p:val>
                                            <p:strVal val="#ppt_x"/>
                                          </p:val>
                                        </p:tav>
                                      </p:tavLst>
                                    </p:anim>
                                    <p:anim calcmode="lin" valueType="num">
                                      <p:cBhvr additive="base">
                                        <p:cTn id="35" dur="500" fill="hold"/>
                                        <p:tgtEl>
                                          <p:spTgt spid="16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27650" name="Rectangle 2"/>
          <p:cNvSpPr>
            <a:spLocks noGrp="1" noChangeArrowheads="1"/>
          </p:cNvSpPr>
          <p:nvPr>
            <p:ph type="title"/>
          </p:nvPr>
        </p:nvSpPr>
        <p:spPr bwMode="auto">
          <a:xfrm>
            <a:off x="684213" y="26035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t>Main Issues @ </a:t>
            </a:r>
            <a:r>
              <a:rPr lang="es-CL"/>
              <a:t>Bahía Blanca</a:t>
            </a:r>
          </a:p>
        </p:txBody>
      </p:sp>
      <p:sp>
        <p:nvSpPr>
          <p:cNvPr id="27651" name="Rectangle 3"/>
          <p:cNvSpPr>
            <a:spLocks noGrp="1" noChangeArrowheads="1"/>
          </p:cNvSpPr>
          <p:nvPr>
            <p:ph type="body" idx="1"/>
          </p:nvPr>
        </p:nvSpPr>
        <p:spPr bwMode="auto">
          <a:xfrm>
            <a:off x="611188" y="1989138"/>
            <a:ext cx="8229600" cy="3095625"/>
          </a:xfrm>
          <a:noFill/>
          <a:ln>
            <a:miter lim="800000"/>
            <a:headEnd/>
            <a:tailEnd/>
          </a:ln>
        </p:spPr>
        <p:txBody>
          <a:bodyPr vert="horz" wrap="square" lIns="91440" tIns="45720" rIns="91440" bIns="45720" numCol="1" anchor="t" anchorCtr="0" compatLnSpc="1">
            <a:prstTxWarp prst="textNoShape">
              <a:avLst/>
            </a:prstTxWarp>
          </a:bodyPr>
          <a:lstStyle/>
          <a:p>
            <a:r>
              <a:rPr lang="en-US"/>
              <a:t>Industrial &amp; Domestic effluents,</a:t>
            </a:r>
          </a:p>
          <a:p>
            <a:r>
              <a:rPr lang="en-US"/>
              <a:t>Port Activities: dredging, origin and fate of sediments</a:t>
            </a:r>
          </a:p>
          <a:p>
            <a:r>
              <a:rPr lang="en-US"/>
              <a:t>Bathing waters,</a:t>
            </a:r>
          </a:p>
          <a:p>
            <a:r>
              <a:rPr lang="en-US"/>
              <a:t>Preservation of natural environment.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1506" name="Picture 2"/>
          <p:cNvPicPr>
            <a:picLocks noGrp="1" noChangeAspect="1" noChangeArrowheads="1"/>
          </p:cNvPicPr>
          <p:nvPr>
            <p:ph idx="1"/>
          </p:nvPr>
        </p:nvPicPr>
        <p:blipFill>
          <a:blip r:embed="rId3" cstate="print"/>
          <a:srcRect/>
          <a:stretch>
            <a:fillRect/>
          </a:stretch>
        </p:blipFill>
        <p:spPr bwMode="auto">
          <a:xfrm>
            <a:off x="1042988" y="1217613"/>
            <a:ext cx="6697662" cy="5021262"/>
          </a:xfrm>
          <a:noFill/>
          <a:ln>
            <a:miter lim="800000"/>
            <a:headEnd/>
            <a:tailEnd/>
          </a:ln>
        </p:spPr>
      </p:pic>
      <p:sp>
        <p:nvSpPr>
          <p:cNvPr id="21507" name="Rectangle 3"/>
          <p:cNvSpPr>
            <a:spLocks noGrp="1" noChangeArrowheads="1"/>
          </p:cNvSpPr>
          <p:nvPr>
            <p:ph type="title"/>
          </p:nvPr>
        </p:nvSpPr>
        <p:spPr bwMode="auto">
          <a:xfrm>
            <a:off x="914400" y="260350"/>
            <a:ext cx="7618413" cy="1143000"/>
          </a:xfrm>
          <a:noFill/>
          <a:ln algn="ctr">
            <a:miter lim="800000"/>
            <a:headEnd/>
            <a:tailEnd/>
          </a:ln>
        </p:spPr>
        <p:txBody>
          <a:bodyPr vert="horz" wrap="square" lIns="91440" tIns="45720" rIns="91440" bIns="45720" numCol="1" anchor="ctr" anchorCtr="0" compatLnSpc="1">
            <a:prstTxWarp prst="textNoShape">
              <a:avLst/>
            </a:prstTxWarp>
          </a:bodyPr>
          <a:lstStyle/>
          <a:p>
            <a:pPr algn="l"/>
            <a:r>
              <a:rPr lang="en-GB">
                <a:effectLst>
                  <a:outerShdw blurRad="38100" dist="38100" dir="2700000" algn="tl">
                    <a:srgbClr val="C0C0C0"/>
                  </a:outerShdw>
                </a:effectLst>
              </a:rPr>
              <a:t>Bahía Blanca: Industrial area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23554" name="Rectangle 2"/>
          <p:cNvSpPr>
            <a:spLocks noChangeArrowheads="1"/>
          </p:cNvSpPr>
          <p:nvPr/>
        </p:nvSpPr>
        <p:spPr bwMode="auto">
          <a:xfrm>
            <a:off x="1331913" y="188913"/>
            <a:ext cx="2257425" cy="519112"/>
          </a:xfrm>
          <a:prstGeom prst="rect">
            <a:avLst/>
          </a:prstGeom>
          <a:noFill/>
          <a:ln w="9525" algn="ctr">
            <a:noFill/>
            <a:miter lim="800000"/>
            <a:headEnd/>
            <a:tailEnd/>
          </a:ln>
          <a:effectLst/>
        </p:spPr>
        <p:txBody>
          <a:bodyPr wrap="none">
            <a:spAutoFit/>
          </a:bodyPr>
          <a:lstStyle/>
          <a:p>
            <a:r>
              <a:rPr lang="en-US" sz="2800">
                <a:solidFill>
                  <a:srgbClr val="FF3300"/>
                </a:solidFill>
                <a:effectLst>
                  <a:outerShdw blurRad="38100" dist="38100" dir="2700000" algn="tl">
                    <a:srgbClr val="C0C0C0"/>
                  </a:outerShdw>
                </a:effectLst>
                <a:latin typeface="Tahoma" pitchFamily="34" charset="0"/>
              </a:rPr>
              <a:t>Port Facilities</a:t>
            </a:r>
          </a:p>
        </p:txBody>
      </p:sp>
      <p:sp>
        <p:nvSpPr>
          <p:cNvPr id="23555" name="Text Box 3"/>
          <p:cNvSpPr txBox="1">
            <a:spLocks noChangeArrowheads="1"/>
          </p:cNvSpPr>
          <p:nvPr/>
        </p:nvSpPr>
        <p:spPr bwMode="auto">
          <a:xfrm rot="16200000">
            <a:off x="6905625" y="3527425"/>
            <a:ext cx="4030663" cy="519113"/>
          </a:xfrm>
          <a:prstGeom prst="rect">
            <a:avLst/>
          </a:prstGeom>
          <a:noFill/>
          <a:ln w="9525" algn="ctr">
            <a:noFill/>
            <a:miter lim="800000"/>
            <a:headEnd/>
            <a:tailEnd/>
          </a:ln>
          <a:effectLst/>
        </p:spPr>
        <p:txBody>
          <a:bodyPr>
            <a:spAutoFit/>
          </a:bodyPr>
          <a:lstStyle/>
          <a:p>
            <a:pPr>
              <a:spcBef>
                <a:spcPct val="50000"/>
              </a:spcBef>
            </a:pPr>
            <a:r>
              <a:rPr lang="es-ES" sz="2800">
                <a:latin typeface="Tahoma" pitchFamily="34" charset="0"/>
              </a:rPr>
              <a:t>Puerto Ingeniero White</a:t>
            </a:r>
            <a:endParaRPr lang="en-US" sz="2800">
              <a:latin typeface="Tahoma" pitchFamily="34" charset="0"/>
            </a:endParaRPr>
          </a:p>
        </p:txBody>
      </p:sp>
      <p:pic>
        <p:nvPicPr>
          <p:cNvPr id="23556" name="Picture 4"/>
          <p:cNvPicPr>
            <a:picLocks noChangeAspect="1" noChangeArrowheads="1"/>
          </p:cNvPicPr>
          <p:nvPr/>
        </p:nvPicPr>
        <p:blipFill>
          <a:blip r:embed="rId3" cstate="print"/>
          <a:srcRect/>
          <a:stretch>
            <a:fillRect/>
          </a:stretch>
        </p:blipFill>
        <p:spPr bwMode="auto">
          <a:xfrm>
            <a:off x="4500563" y="260350"/>
            <a:ext cx="4149725" cy="2574925"/>
          </a:xfrm>
          <a:prstGeom prst="rect">
            <a:avLst/>
          </a:prstGeom>
          <a:noFill/>
          <a:ln w="9525" algn="ctr">
            <a:noFill/>
            <a:miter lim="800000"/>
            <a:headEnd/>
            <a:tailEnd/>
          </a:ln>
          <a:effectLst/>
        </p:spPr>
      </p:pic>
      <p:pic>
        <p:nvPicPr>
          <p:cNvPr id="23557" name="Picture 5"/>
          <p:cNvPicPr>
            <a:picLocks noChangeAspect="1" noChangeArrowheads="1"/>
          </p:cNvPicPr>
          <p:nvPr/>
        </p:nvPicPr>
        <p:blipFill>
          <a:blip r:embed="rId4" cstate="print"/>
          <a:srcRect/>
          <a:stretch>
            <a:fillRect/>
          </a:stretch>
        </p:blipFill>
        <p:spPr bwMode="auto">
          <a:xfrm>
            <a:off x="323850" y="981075"/>
            <a:ext cx="3960813" cy="2903538"/>
          </a:xfrm>
          <a:prstGeom prst="rect">
            <a:avLst/>
          </a:prstGeom>
          <a:noFill/>
          <a:ln w="9525" algn="ctr">
            <a:noFill/>
            <a:miter lim="800000"/>
            <a:headEnd/>
            <a:tailEnd/>
          </a:ln>
          <a:effectLst/>
        </p:spPr>
      </p:pic>
      <p:pic>
        <p:nvPicPr>
          <p:cNvPr id="23558" name="Picture 6"/>
          <p:cNvPicPr>
            <a:picLocks noChangeAspect="1" noChangeArrowheads="1"/>
          </p:cNvPicPr>
          <p:nvPr/>
        </p:nvPicPr>
        <p:blipFill>
          <a:blip r:embed="rId5" cstate="print"/>
          <a:srcRect/>
          <a:stretch>
            <a:fillRect/>
          </a:stretch>
        </p:blipFill>
        <p:spPr bwMode="auto">
          <a:xfrm>
            <a:off x="4500563" y="2909888"/>
            <a:ext cx="4076700" cy="2717800"/>
          </a:xfrm>
          <a:prstGeom prst="rect">
            <a:avLst/>
          </a:prstGeom>
          <a:noFill/>
          <a:ln w="9525" algn="ctr">
            <a:noFill/>
            <a:miter lim="800000"/>
            <a:headEnd/>
            <a:tailEnd/>
          </a:ln>
          <a:effectLst/>
        </p:spPr>
      </p:pic>
      <p:pic>
        <p:nvPicPr>
          <p:cNvPr id="23559" name="Picture 7"/>
          <p:cNvPicPr>
            <a:picLocks noChangeAspect="1" noChangeArrowheads="1"/>
          </p:cNvPicPr>
          <p:nvPr/>
        </p:nvPicPr>
        <p:blipFill>
          <a:blip r:embed="rId6" cstate="print"/>
          <a:srcRect/>
          <a:stretch>
            <a:fillRect/>
          </a:stretch>
        </p:blipFill>
        <p:spPr bwMode="auto">
          <a:xfrm>
            <a:off x="611188" y="4149725"/>
            <a:ext cx="3816350" cy="2544763"/>
          </a:xfrm>
          <a:prstGeom prst="rect">
            <a:avLst/>
          </a:prstGeom>
          <a:noFill/>
          <a:ln w="9525" algn="ctr">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3000" fill="hold"/>
                                        <p:tgtEl>
                                          <p:spTgt spid="23555"/>
                                        </p:tgtEl>
                                        <p:attrNameLst>
                                          <p:attrName>ppt_x</p:attrName>
                                        </p:attrNameLst>
                                      </p:cBhvr>
                                      <p:tavLst>
                                        <p:tav tm="0">
                                          <p:val>
                                            <p:strVal val="#ppt_x"/>
                                          </p:val>
                                        </p:tav>
                                        <p:tav tm="100000">
                                          <p:val>
                                            <p:strVal val="#ppt_x"/>
                                          </p:val>
                                        </p:tav>
                                      </p:tavLst>
                                    </p:anim>
                                    <p:anim calcmode="lin" valueType="num">
                                      <p:cBhvr additive="base">
                                        <p:cTn id="8" dur="30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33796" name="Picture 4" descr="Canal Vieja"/>
          <p:cNvPicPr>
            <a:picLocks noChangeAspect="1" noChangeArrowheads="1"/>
          </p:cNvPicPr>
          <p:nvPr/>
        </p:nvPicPr>
        <p:blipFill>
          <a:blip r:embed="rId3" cstate="print"/>
          <a:srcRect/>
          <a:stretch>
            <a:fillRect/>
          </a:stretch>
        </p:blipFill>
        <p:spPr bwMode="auto">
          <a:xfrm>
            <a:off x="1403350" y="1125538"/>
            <a:ext cx="6840538" cy="5130800"/>
          </a:xfrm>
          <a:prstGeom prst="rect">
            <a:avLst/>
          </a:prstGeom>
          <a:noFill/>
        </p:spPr>
      </p:pic>
      <p:sp>
        <p:nvSpPr>
          <p:cNvPr id="33798" name="Rectangle 6"/>
          <p:cNvSpPr>
            <a:spLocks noChangeArrowheads="1"/>
          </p:cNvSpPr>
          <p:nvPr/>
        </p:nvSpPr>
        <p:spPr bwMode="auto">
          <a:xfrm>
            <a:off x="684213" y="260350"/>
            <a:ext cx="8229600" cy="1143000"/>
          </a:xfrm>
          <a:prstGeom prst="rect">
            <a:avLst/>
          </a:prstGeom>
          <a:noFill/>
          <a:ln w="9525">
            <a:noFill/>
            <a:miter lim="800000"/>
            <a:headEnd/>
            <a:tailEnd/>
          </a:ln>
        </p:spPr>
        <p:txBody>
          <a:bodyPr/>
          <a:lstStyle/>
          <a:p>
            <a:pPr algn="ctr"/>
            <a:r>
              <a:rPr lang="en-US" sz="4400">
                <a:solidFill>
                  <a:schemeClr val="tx2"/>
                </a:solidFill>
              </a:rPr>
              <a:t>Sewage discharges</a:t>
            </a:r>
            <a:endParaRPr lang="es-CL" sz="440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37890" name="Picture 2" descr="UNS"/>
          <p:cNvPicPr>
            <a:picLocks noChangeAspect="1" noChangeArrowheads="1"/>
          </p:cNvPicPr>
          <p:nvPr/>
        </p:nvPicPr>
        <p:blipFill>
          <a:blip r:embed="rId3" cstate="print"/>
          <a:srcRect/>
          <a:stretch>
            <a:fillRect/>
          </a:stretch>
        </p:blipFill>
        <p:spPr bwMode="auto">
          <a:xfrm>
            <a:off x="34925" y="5681663"/>
            <a:ext cx="1152525" cy="1131887"/>
          </a:xfrm>
          <a:prstGeom prst="rect">
            <a:avLst/>
          </a:prstGeom>
          <a:noFill/>
        </p:spPr>
      </p:pic>
      <p:pic>
        <p:nvPicPr>
          <p:cNvPr id="37891" name="Picture 3" descr="logo iado 2005 CHICO"/>
          <p:cNvPicPr>
            <a:picLocks noChangeAspect="1" noChangeArrowheads="1"/>
          </p:cNvPicPr>
          <p:nvPr/>
        </p:nvPicPr>
        <p:blipFill>
          <a:blip r:embed="rId4" cstate="print"/>
          <a:srcRect/>
          <a:stretch>
            <a:fillRect/>
          </a:stretch>
        </p:blipFill>
        <p:spPr bwMode="auto">
          <a:xfrm>
            <a:off x="8023225" y="5589588"/>
            <a:ext cx="1008063" cy="1223962"/>
          </a:xfrm>
          <a:prstGeom prst="rect">
            <a:avLst/>
          </a:prstGeom>
          <a:noFill/>
        </p:spPr>
      </p:pic>
      <p:pic>
        <p:nvPicPr>
          <p:cNvPr id="37892" name="Picture 4" descr="logo_EcoManage_Print"/>
          <p:cNvPicPr>
            <a:picLocks noChangeAspect="1" noChangeArrowheads="1"/>
          </p:cNvPicPr>
          <p:nvPr/>
        </p:nvPicPr>
        <p:blipFill>
          <a:blip r:embed="rId5" cstate="print"/>
          <a:srcRect b="12634"/>
          <a:stretch>
            <a:fillRect/>
          </a:stretch>
        </p:blipFill>
        <p:spPr bwMode="auto">
          <a:xfrm>
            <a:off x="6515100" y="115888"/>
            <a:ext cx="2520950" cy="803275"/>
          </a:xfrm>
          <a:prstGeom prst="rect">
            <a:avLst/>
          </a:prstGeom>
          <a:noFill/>
          <a:ln w="9525">
            <a:noFill/>
            <a:miter lim="800000"/>
            <a:headEnd/>
            <a:tailEnd/>
          </a:ln>
        </p:spPr>
      </p:pic>
      <p:pic>
        <p:nvPicPr>
          <p:cNvPr id="37893" name="Picture 5" descr="UE"/>
          <p:cNvPicPr>
            <a:picLocks noChangeAspect="1" noChangeArrowheads="1"/>
          </p:cNvPicPr>
          <p:nvPr/>
        </p:nvPicPr>
        <p:blipFill>
          <a:blip r:embed="rId6" cstate="print"/>
          <a:srcRect/>
          <a:stretch>
            <a:fillRect/>
          </a:stretch>
        </p:blipFill>
        <p:spPr bwMode="auto">
          <a:xfrm>
            <a:off x="250825" y="333375"/>
            <a:ext cx="863600" cy="581025"/>
          </a:xfrm>
          <a:prstGeom prst="rect">
            <a:avLst/>
          </a:prstGeom>
          <a:noFill/>
        </p:spPr>
      </p:pic>
      <p:pic>
        <p:nvPicPr>
          <p:cNvPr id="37894" name="Picture 6" descr="ConflictAreaBB"/>
          <p:cNvPicPr>
            <a:picLocks noChangeAspect="1" noChangeArrowheads="1"/>
          </p:cNvPicPr>
          <p:nvPr/>
        </p:nvPicPr>
        <p:blipFill>
          <a:blip r:embed="rId7" cstate="print"/>
          <a:srcRect/>
          <a:stretch>
            <a:fillRect/>
          </a:stretch>
        </p:blipFill>
        <p:spPr bwMode="auto">
          <a:xfrm>
            <a:off x="4294188" y="0"/>
            <a:ext cx="4849812" cy="6858000"/>
          </a:xfrm>
          <a:prstGeom prst="rect">
            <a:avLst/>
          </a:prstGeom>
          <a:noFill/>
        </p:spPr>
      </p:pic>
      <p:sp>
        <p:nvSpPr>
          <p:cNvPr id="37895" name="Freeform 7"/>
          <p:cNvSpPr>
            <a:spLocks/>
          </p:cNvSpPr>
          <p:nvPr/>
        </p:nvSpPr>
        <p:spPr bwMode="auto">
          <a:xfrm>
            <a:off x="4835525" y="1866900"/>
            <a:ext cx="969963" cy="2019300"/>
          </a:xfrm>
          <a:custGeom>
            <a:avLst/>
            <a:gdLst/>
            <a:ahLst/>
            <a:cxnLst>
              <a:cxn ang="0">
                <a:pos x="0" y="0"/>
              </a:cxn>
              <a:cxn ang="0">
                <a:pos x="144" y="104"/>
              </a:cxn>
              <a:cxn ang="0">
                <a:pos x="166" y="184"/>
              </a:cxn>
              <a:cxn ang="0">
                <a:pos x="298" y="316"/>
              </a:cxn>
              <a:cxn ang="0">
                <a:pos x="362" y="520"/>
              </a:cxn>
              <a:cxn ang="0">
                <a:pos x="446" y="580"/>
              </a:cxn>
              <a:cxn ang="0">
                <a:pos x="564" y="622"/>
              </a:cxn>
              <a:cxn ang="0">
                <a:pos x="605" y="757"/>
              </a:cxn>
              <a:cxn ang="0">
                <a:pos x="530" y="848"/>
              </a:cxn>
              <a:cxn ang="0">
                <a:pos x="376" y="856"/>
              </a:cxn>
              <a:cxn ang="0">
                <a:pos x="246" y="922"/>
              </a:cxn>
              <a:cxn ang="0">
                <a:pos x="206" y="987"/>
              </a:cxn>
              <a:cxn ang="0">
                <a:pos x="197" y="1065"/>
              </a:cxn>
              <a:cxn ang="0">
                <a:pos x="197" y="1158"/>
              </a:cxn>
              <a:cxn ang="0">
                <a:pos x="242" y="1272"/>
              </a:cxn>
            </a:cxnLst>
            <a:rect l="0" t="0" r="r" b="b"/>
            <a:pathLst>
              <a:path w="611" h="1272">
                <a:moveTo>
                  <a:pt x="0" y="0"/>
                </a:moveTo>
                <a:cubicBezTo>
                  <a:pt x="24" y="17"/>
                  <a:pt x="116" y="73"/>
                  <a:pt x="144" y="104"/>
                </a:cubicBezTo>
                <a:cubicBezTo>
                  <a:pt x="172" y="135"/>
                  <a:pt x="140" y="149"/>
                  <a:pt x="166" y="184"/>
                </a:cubicBezTo>
                <a:cubicBezTo>
                  <a:pt x="192" y="219"/>
                  <a:pt x="265" y="260"/>
                  <a:pt x="298" y="316"/>
                </a:cubicBezTo>
                <a:cubicBezTo>
                  <a:pt x="331" y="372"/>
                  <a:pt x="337" y="476"/>
                  <a:pt x="362" y="520"/>
                </a:cubicBezTo>
                <a:cubicBezTo>
                  <a:pt x="387" y="564"/>
                  <a:pt x="412" y="563"/>
                  <a:pt x="446" y="580"/>
                </a:cubicBezTo>
                <a:cubicBezTo>
                  <a:pt x="480" y="597"/>
                  <a:pt x="538" y="593"/>
                  <a:pt x="564" y="622"/>
                </a:cubicBezTo>
                <a:cubicBezTo>
                  <a:pt x="590" y="651"/>
                  <a:pt x="611" y="719"/>
                  <a:pt x="605" y="757"/>
                </a:cubicBezTo>
                <a:cubicBezTo>
                  <a:pt x="599" y="795"/>
                  <a:pt x="568" y="832"/>
                  <a:pt x="530" y="848"/>
                </a:cubicBezTo>
                <a:cubicBezTo>
                  <a:pt x="492" y="864"/>
                  <a:pt x="423" y="844"/>
                  <a:pt x="376" y="856"/>
                </a:cubicBezTo>
                <a:cubicBezTo>
                  <a:pt x="329" y="868"/>
                  <a:pt x="274" y="900"/>
                  <a:pt x="246" y="922"/>
                </a:cubicBezTo>
                <a:cubicBezTo>
                  <a:pt x="218" y="944"/>
                  <a:pt x="214" y="963"/>
                  <a:pt x="206" y="987"/>
                </a:cubicBezTo>
                <a:cubicBezTo>
                  <a:pt x="198" y="1011"/>
                  <a:pt x="198" y="1037"/>
                  <a:pt x="197" y="1065"/>
                </a:cubicBezTo>
                <a:cubicBezTo>
                  <a:pt x="196" y="1093"/>
                  <a:pt x="190" y="1124"/>
                  <a:pt x="197" y="1158"/>
                </a:cubicBezTo>
                <a:cubicBezTo>
                  <a:pt x="204" y="1192"/>
                  <a:pt x="233" y="1248"/>
                  <a:pt x="242" y="1272"/>
                </a:cubicBezTo>
              </a:path>
            </a:pathLst>
          </a:custGeom>
          <a:noFill/>
          <a:ln w="57150" cmpd="sng">
            <a:solidFill>
              <a:srgbClr val="008080"/>
            </a:solidFill>
            <a:round/>
            <a:headEnd/>
            <a:tailEnd/>
          </a:ln>
          <a:effectLst/>
        </p:spPr>
        <p:txBody>
          <a:bodyPr/>
          <a:lstStyle/>
          <a:p>
            <a:endParaRPr lang="pt-PT"/>
          </a:p>
        </p:txBody>
      </p:sp>
      <p:sp>
        <p:nvSpPr>
          <p:cNvPr id="37896" name="Freeform 8"/>
          <p:cNvSpPr>
            <a:spLocks/>
          </p:cNvSpPr>
          <p:nvPr/>
        </p:nvSpPr>
        <p:spPr bwMode="auto">
          <a:xfrm>
            <a:off x="5397500" y="755650"/>
            <a:ext cx="2597150" cy="1714500"/>
          </a:xfrm>
          <a:custGeom>
            <a:avLst/>
            <a:gdLst/>
            <a:ahLst/>
            <a:cxnLst>
              <a:cxn ang="0">
                <a:pos x="1636" y="4"/>
              </a:cxn>
              <a:cxn ang="0">
                <a:pos x="1540" y="0"/>
              </a:cxn>
              <a:cxn ang="0">
                <a:pos x="1148" y="172"/>
              </a:cxn>
              <a:cxn ang="0">
                <a:pos x="972" y="300"/>
              </a:cxn>
              <a:cxn ang="0">
                <a:pos x="772" y="540"/>
              </a:cxn>
              <a:cxn ang="0">
                <a:pos x="764" y="676"/>
              </a:cxn>
              <a:cxn ang="0">
                <a:pos x="712" y="832"/>
              </a:cxn>
              <a:cxn ang="0">
                <a:pos x="560" y="952"/>
              </a:cxn>
              <a:cxn ang="0">
                <a:pos x="480" y="1032"/>
              </a:cxn>
              <a:cxn ang="0">
                <a:pos x="376" y="1020"/>
              </a:cxn>
              <a:cxn ang="0">
                <a:pos x="184" y="860"/>
              </a:cxn>
              <a:cxn ang="0">
                <a:pos x="80" y="896"/>
              </a:cxn>
              <a:cxn ang="0">
                <a:pos x="68" y="1008"/>
              </a:cxn>
              <a:cxn ang="0">
                <a:pos x="0" y="1080"/>
              </a:cxn>
            </a:cxnLst>
            <a:rect l="0" t="0" r="r" b="b"/>
            <a:pathLst>
              <a:path w="1636" h="1080">
                <a:moveTo>
                  <a:pt x="1636" y="4"/>
                </a:moveTo>
                <a:lnTo>
                  <a:pt x="1540" y="0"/>
                </a:lnTo>
                <a:lnTo>
                  <a:pt x="1148" y="172"/>
                </a:lnTo>
                <a:lnTo>
                  <a:pt x="972" y="300"/>
                </a:lnTo>
                <a:lnTo>
                  <a:pt x="772" y="540"/>
                </a:lnTo>
                <a:lnTo>
                  <a:pt x="764" y="676"/>
                </a:lnTo>
                <a:lnTo>
                  <a:pt x="712" y="832"/>
                </a:lnTo>
                <a:lnTo>
                  <a:pt x="560" y="952"/>
                </a:lnTo>
                <a:lnTo>
                  <a:pt x="480" y="1032"/>
                </a:lnTo>
                <a:lnTo>
                  <a:pt x="376" y="1020"/>
                </a:lnTo>
                <a:lnTo>
                  <a:pt x="184" y="860"/>
                </a:lnTo>
                <a:lnTo>
                  <a:pt x="80" y="896"/>
                </a:lnTo>
                <a:lnTo>
                  <a:pt x="68" y="1008"/>
                </a:lnTo>
                <a:lnTo>
                  <a:pt x="0" y="1080"/>
                </a:lnTo>
              </a:path>
            </a:pathLst>
          </a:custGeom>
          <a:noFill/>
          <a:ln w="12700" cmpd="sng">
            <a:solidFill>
              <a:schemeClr val="tx1"/>
            </a:solidFill>
            <a:round/>
            <a:headEnd type="none" w="med" len="med"/>
            <a:tailEnd type="none" w="med" len="med"/>
          </a:ln>
          <a:effectLst/>
        </p:spPr>
        <p:txBody>
          <a:bodyPr/>
          <a:lstStyle/>
          <a:p>
            <a:endParaRPr lang="pt-PT"/>
          </a:p>
        </p:txBody>
      </p:sp>
      <p:pic>
        <p:nvPicPr>
          <p:cNvPr id="37897" name="Picture 9" descr="ArcGis 13 industrias"/>
          <p:cNvPicPr>
            <a:picLocks noChangeAspect="1" noChangeArrowheads="1"/>
          </p:cNvPicPr>
          <p:nvPr/>
        </p:nvPicPr>
        <p:blipFill>
          <a:blip r:embed="rId8" cstate="print"/>
          <a:srcRect/>
          <a:stretch>
            <a:fillRect/>
          </a:stretch>
        </p:blipFill>
        <p:spPr bwMode="auto">
          <a:xfrm>
            <a:off x="6300788" y="3500438"/>
            <a:ext cx="2376487" cy="1820862"/>
          </a:xfrm>
          <a:prstGeom prst="rect">
            <a:avLst/>
          </a:prstGeom>
          <a:noFill/>
        </p:spPr>
      </p:pic>
      <p:pic>
        <p:nvPicPr>
          <p:cNvPr id="37898" name="Picture 10" descr="Balneario Maldonado Aerea"/>
          <p:cNvPicPr>
            <a:picLocks noChangeAspect="1" noChangeArrowheads="1"/>
          </p:cNvPicPr>
          <p:nvPr/>
        </p:nvPicPr>
        <p:blipFill>
          <a:blip r:embed="rId9" cstate="print"/>
          <a:srcRect/>
          <a:stretch>
            <a:fillRect/>
          </a:stretch>
        </p:blipFill>
        <p:spPr bwMode="auto">
          <a:xfrm>
            <a:off x="179388" y="260350"/>
            <a:ext cx="2141537" cy="3068638"/>
          </a:xfrm>
          <a:prstGeom prst="rect">
            <a:avLst/>
          </a:prstGeom>
          <a:noFill/>
        </p:spPr>
      </p:pic>
      <p:sp>
        <p:nvSpPr>
          <p:cNvPr id="37899" name="Line 11"/>
          <p:cNvSpPr>
            <a:spLocks noChangeShapeType="1"/>
          </p:cNvSpPr>
          <p:nvPr/>
        </p:nvSpPr>
        <p:spPr bwMode="auto">
          <a:xfrm flipV="1">
            <a:off x="3059113" y="3860800"/>
            <a:ext cx="2017712" cy="1439863"/>
          </a:xfrm>
          <a:prstGeom prst="line">
            <a:avLst/>
          </a:prstGeom>
          <a:noFill/>
          <a:ln w="38100">
            <a:solidFill>
              <a:schemeClr val="tx1"/>
            </a:solidFill>
            <a:round/>
            <a:headEnd/>
            <a:tailEnd type="triangle" w="med" len="med"/>
          </a:ln>
          <a:effectLst/>
        </p:spPr>
        <p:txBody>
          <a:bodyPr/>
          <a:lstStyle/>
          <a:p>
            <a:endParaRPr lang="pt-PT"/>
          </a:p>
        </p:txBody>
      </p:sp>
      <p:pic>
        <p:nvPicPr>
          <p:cNvPr id="37900" name="Picture 12" descr="MohidLogoNet">
            <a:hlinkClick r:id="rId10"/>
          </p:cNvPr>
          <p:cNvPicPr>
            <a:picLocks noChangeAspect="1" noChangeArrowheads="1"/>
          </p:cNvPicPr>
          <p:nvPr/>
        </p:nvPicPr>
        <p:blipFill>
          <a:blip r:embed="rId11" cstate="print"/>
          <a:srcRect/>
          <a:stretch>
            <a:fillRect/>
          </a:stretch>
        </p:blipFill>
        <p:spPr bwMode="auto">
          <a:xfrm>
            <a:off x="1835150" y="4797425"/>
            <a:ext cx="1223963" cy="606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wipe(up)">
                                      <p:cBhvr>
                                        <p:cTn id="7" dur="2000"/>
                                        <p:tgtEl>
                                          <p:spTgt spid="3789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7896"/>
                                        </p:tgtEl>
                                        <p:attrNameLst>
                                          <p:attrName>style.visibility</p:attrName>
                                        </p:attrNameLst>
                                      </p:cBhvr>
                                      <p:to>
                                        <p:strVal val="visible"/>
                                      </p:to>
                                    </p:set>
                                    <p:animEffect transition="in" filter="wipe(right)">
                                      <p:cBhvr>
                                        <p:cTn id="10" dur="2000"/>
                                        <p:tgtEl>
                                          <p:spTgt spid="37896"/>
                                        </p:tgtEl>
                                      </p:cBhvr>
                                    </p:animEffect>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37897"/>
                                        </p:tgtEl>
                                        <p:attrNameLst>
                                          <p:attrName>style.visibility</p:attrName>
                                        </p:attrNameLst>
                                      </p:cBhvr>
                                      <p:to>
                                        <p:strVal val="visible"/>
                                      </p:to>
                                    </p:set>
                                    <p:anim calcmode="lin" valueType="num">
                                      <p:cBhvr>
                                        <p:cTn id="14" dur="500" fill="hold"/>
                                        <p:tgtEl>
                                          <p:spTgt spid="37897"/>
                                        </p:tgtEl>
                                        <p:attrNameLst>
                                          <p:attrName>ppt_w</p:attrName>
                                        </p:attrNameLst>
                                      </p:cBhvr>
                                      <p:tavLst>
                                        <p:tav tm="0">
                                          <p:val>
                                            <p:fltVal val="0"/>
                                          </p:val>
                                        </p:tav>
                                        <p:tav tm="100000">
                                          <p:val>
                                            <p:strVal val="#ppt_w"/>
                                          </p:val>
                                        </p:tav>
                                      </p:tavLst>
                                    </p:anim>
                                    <p:anim calcmode="lin" valueType="num">
                                      <p:cBhvr>
                                        <p:cTn id="15" dur="500" fill="hold"/>
                                        <p:tgtEl>
                                          <p:spTgt spid="37897"/>
                                        </p:tgtEl>
                                        <p:attrNameLst>
                                          <p:attrName>ppt_h</p:attrName>
                                        </p:attrNameLst>
                                      </p:cBhvr>
                                      <p:tavLst>
                                        <p:tav tm="0">
                                          <p:val>
                                            <p:fltVal val="0"/>
                                          </p:val>
                                        </p:tav>
                                        <p:tav tm="100000">
                                          <p:val>
                                            <p:strVal val="#ppt_h"/>
                                          </p:val>
                                        </p:tav>
                                      </p:tavLst>
                                    </p:anim>
                                    <p:animEffect transition="in" filter="fade">
                                      <p:cBhvr>
                                        <p:cTn id="16" dur="500"/>
                                        <p:tgtEl>
                                          <p:spTgt spid="37897"/>
                                        </p:tgtEl>
                                      </p:cBhvr>
                                    </p:animEffect>
                                  </p:childTnLst>
                                </p:cTn>
                              </p:par>
                            </p:childTnLst>
                          </p:cTn>
                        </p:par>
                        <p:par>
                          <p:cTn id="17" fill="hold">
                            <p:stCondLst>
                              <p:cond delay="2500"/>
                            </p:stCondLst>
                            <p:childTnLst>
                              <p:par>
                                <p:cTn id="18" presetID="10" presetClass="exit" presetSubtype="0" fill="hold" nodeType="afterEffect">
                                  <p:stCondLst>
                                    <p:cond delay="1000"/>
                                  </p:stCondLst>
                                  <p:childTnLst>
                                    <p:animEffect transition="out" filter="fade">
                                      <p:cBhvr>
                                        <p:cTn id="19" dur="2000"/>
                                        <p:tgtEl>
                                          <p:spTgt spid="37897"/>
                                        </p:tgtEl>
                                      </p:cBhvr>
                                    </p:animEffect>
                                    <p:set>
                                      <p:cBhvr>
                                        <p:cTn id="20" dur="1" fill="hold">
                                          <p:stCondLst>
                                            <p:cond delay="1999"/>
                                          </p:stCondLst>
                                        </p:cTn>
                                        <p:tgtEl>
                                          <p:spTgt spid="37897"/>
                                        </p:tgtEl>
                                        <p:attrNameLst>
                                          <p:attrName>style.visibility</p:attrName>
                                        </p:attrNameLst>
                                      </p:cBhvr>
                                      <p:to>
                                        <p:strVal val="hidden"/>
                                      </p:to>
                                    </p:set>
                                  </p:childTnLst>
                                </p:cTn>
                              </p:par>
                            </p:childTnLst>
                          </p:cTn>
                        </p:par>
                        <p:par>
                          <p:cTn id="21" fill="hold">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37899"/>
                                        </p:tgtEl>
                                        <p:attrNameLst>
                                          <p:attrName>style.visibility</p:attrName>
                                        </p:attrNameLst>
                                      </p:cBhvr>
                                      <p:to>
                                        <p:strVal val="visible"/>
                                      </p:to>
                                    </p:set>
                                    <p:animEffect transition="in" filter="wipe(left)">
                                      <p:cBhvr>
                                        <p:cTn id="24" dur="500"/>
                                        <p:tgtEl>
                                          <p:spTgt spid="3789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900"/>
                                        </p:tgtEl>
                                        <p:attrNameLst>
                                          <p:attrName>style.visibility</p:attrName>
                                        </p:attrNameLst>
                                      </p:cBhvr>
                                      <p:to>
                                        <p:strVal val="visible"/>
                                      </p:to>
                                    </p:set>
                                    <p:animEffect transition="in" filter="fade">
                                      <p:cBhvr>
                                        <p:cTn id="29" dur="2000"/>
                                        <p:tgtEl>
                                          <p:spTgt spid="37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896" grpId="0" animBg="1"/>
      <p:bldP spid="378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48130" name="Picture 2" descr="UNS"/>
          <p:cNvPicPr>
            <a:picLocks noChangeAspect="1" noChangeArrowheads="1"/>
          </p:cNvPicPr>
          <p:nvPr/>
        </p:nvPicPr>
        <p:blipFill>
          <a:blip r:embed="rId3" cstate="print"/>
          <a:srcRect/>
          <a:stretch>
            <a:fillRect/>
          </a:stretch>
        </p:blipFill>
        <p:spPr bwMode="auto">
          <a:xfrm>
            <a:off x="34925" y="5681663"/>
            <a:ext cx="1152525" cy="1131887"/>
          </a:xfrm>
          <a:prstGeom prst="rect">
            <a:avLst/>
          </a:prstGeom>
          <a:noFill/>
        </p:spPr>
      </p:pic>
      <p:pic>
        <p:nvPicPr>
          <p:cNvPr id="48131" name="Picture 3" descr="logo iado 2005 CHICO"/>
          <p:cNvPicPr>
            <a:picLocks noChangeAspect="1" noChangeArrowheads="1"/>
          </p:cNvPicPr>
          <p:nvPr/>
        </p:nvPicPr>
        <p:blipFill>
          <a:blip r:embed="rId4" cstate="print"/>
          <a:srcRect/>
          <a:stretch>
            <a:fillRect/>
          </a:stretch>
        </p:blipFill>
        <p:spPr bwMode="auto">
          <a:xfrm>
            <a:off x="8023225" y="5589588"/>
            <a:ext cx="1008063" cy="1223962"/>
          </a:xfrm>
          <a:prstGeom prst="rect">
            <a:avLst/>
          </a:prstGeom>
          <a:noFill/>
        </p:spPr>
      </p:pic>
      <p:pic>
        <p:nvPicPr>
          <p:cNvPr id="48132" name="Picture 4" descr="logo_EcoManage_Print"/>
          <p:cNvPicPr>
            <a:picLocks noChangeAspect="1" noChangeArrowheads="1"/>
          </p:cNvPicPr>
          <p:nvPr/>
        </p:nvPicPr>
        <p:blipFill>
          <a:blip r:embed="rId5" cstate="print"/>
          <a:srcRect b="12634"/>
          <a:stretch>
            <a:fillRect/>
          </a:stretch>
        </p:blipFill>
        <p:spPr bwMode="auto">
          <a:xfrm>
            <a:off x="6515100" y="115888"/>
            <a:ext cx="2520950" cy="803275"/>
          </a:xfrm>
          <a:prstGeom prst="rect">
            <a:avLst/>
          </a:prstGeom>
          <a:noFill/>
          <a:ln w="9525">
            <a:noFill/>
            <a:miter lim="800000"/>
            <a:headEnd/>
            <a:tailEnd/>
          </a:ln>
        </p:spPr>
      </p:pic>
      <p:pic>
        <p:nvPicPr>
          <p:cNvPr id="48133" name="Picture 5" descr="UE"/>
          <p:cNvPicPr>
            <a:picLocks noChangeAspect="1" noChangeArrowheads="1"/>
          </p:cNvPicPr>
          <p:nvPr/>
        </p:nvPicPr>
        <p:blipFill>
          <a:blip r:embed="rId6" cstate="print"/>
          <a:srcRect/>
          <a:stretch>
            <a:fillRect/>
          </a:stretch>
        </p:blipFill>
        <p:spPr bwMode="auto">
          <a:xfrm>
            <a:off x="250825" y="333375"/>
            <a:ext cx="863600" cy="581025"/>
          </a:xfrm>
          <a:prstGeom prst="rect">
            <a:avLst/>
          </a:prstGeom>
          <a:noFill/>
        </p:spPr>
      </p:pic>
      <p:pic>
        <p:nvPicPr>
          <p:cNvPr id="48134" name="Picture 6" descr="Maldonado SPA"/>
          <p:cNvPicPr>
            <a:picLocks noChangeAspect="1" noChangeArrowheads="1"/>
          </p:cNvPicPr>
          <p:nvPr/>
        </p:nvPicPr>
        <p:blipFill>
          <a:blip r:embed="rId7" cstate="print"/>
          <a:srcRect/>
          <a:stretch>
            <a:fillRect/>
          </a:stretch>
        </p:blipFill>
        <p:spPr bwMode="auto">
          <a:xfrm>
            <a:off x="4291013" y="0"/>
            <a:ext cx="4852987" cy="6858000"/>
          </a:xfrm>
          <a:prstGeom prst="rect">
            <a:avLst/>
          </a:prstGeom>
          <a:noFill/>
        </p:spPr>
      </p:pic>
      <p:sp>
        <p:nvSpPr>
          <p:cNvPr id="48135" name="Freeform 7"/>
          <p:cNvSpPr>
            <a:spLocks/>
          </p:cNvSpPr>
          <p:nvPr/>
        </p:nvSpPr>
        <p:spPr bwMode="auto">
          <a:xfrm>
            <a:off x="7572375" y="3667125"/>
            <a:ext cx="609600" cy="1023938"/>
          </a:xfrm>
          <a:custGeom>
            <a:avLst/>
            <a:gdLst/>
            <a:ahLst/>
            <a:cxnLst>
              <a:cxn ang="0">
                <a:pos x="0" y="645"/>
              </a:cxn>
              <a:cxn ang="0">
                <a:pos x="60" y="507"/>
              </a:cxn>
              <a:cxn ang="0">
                <a:pos x="60" y="378"/>
              </a:cxn>
              <a:cxn ang="0">
                <a:pos x="117" y="321"/>
              </a:cxn>
              <a:cxn ang="0">
                <a:pos x="213" y="270"/>
              </a:cxn>
              <a:cxn ang="0">
                <a:pos x="276" y="201"/>
              </a:cxn>
              <a:cxn ang="0">
                <a:pos x="336" y="153"/>
              </a:cxn>
              <a:cxn ang="0">
                <a:pos x="345" y="57"/>
              </a:cxn>
              <a:cxn ang="0">
                <a:pos x="384" y="0"/>
              </a:cxn>
            </a:cxnLst>
            <a:rect l="0" t="0" r="r" b="b"/>
            <a:pathLst>
              <a:path w="384" h="645">
                <a:moveTo>
                  <a:pt x="0" y="645"/>
                </a:moveTo>
                <a:cubicBezTo>
                  <a:pt x="10" y="622"/>
                  <a:pt x="50" y="551"/>
                  <a:pt x="60" y="507"/>
                </a:cubicBezTo>
                <a:cubicBezTo>
                  <a:pt x="70" y="463"/>
                  <a:pt x="50" y="409"/>
                  <a:pt x="60" y="378"/>
                </a:cubicBezTo>
                <a:cubicBezTo>
                  <a:pt x="70" y="347"/>
                  <a:pt x="92" y="339"/>
                  <a:pt x="117" y="321"/>
                </a:cubicBezTo>
                <a:cubicBezTo>
                  <a:pt x="142" y="303"/>
                  <a:pt x="187" y="290"/>
                  <a:pt x="213" y="270"/>
                </a:cubicBezTo>
                <a:cubicBezTo>
                  <a:pt x="239" y="250"/>
                  <a:pt x="256" y="220"/>
                  <a:pt x="276" y="201"/>
                </a:cubicBezTo>
                <a:cubicBezTo>
                  <a:pt x="296" y="182"/>
                  <a:pt x="324" y="177"/>
                  <a:pt x="336" y="153"/>
                </a:cubicBezTo>
                <a:cubicBezTo>
                  <a:pt x="348" y="129"/>
                  <a:pt x="337" y="82"/>
                  <a:pt x="345" y="57"/>
                </a:cubicBezTo>
                <a:cubicBezTo>
                  <a:pt x="353" y="32"/>
                  <a:pt x="376" y="12"/>
                  <a:pt x="384" y="0"/>
                </a:cubicBezTo>
              </a:path>
            </a:pathLst>
          </a:custGeom>
          <a:noFill/>
          <a:ln w="38100" cmpd="sng">
            <a:solidFill>
              <a:srgbClr val="0066FF"/>
            </a:solidFill>
            <a:round/>
            <a:headEnd/>
            <a:tailEnd/>
          </a:ln>
          <a:effectLst/>
        </p:spPr>
        <p:txBody>
          <a:bodyPr/>
          <a:lstStyle/>
          <a:p>
            <a:endParaRPr lang="pt-PT"/>
          </a:p>
        </p:txBody>
      </p:sp>
      <p:pic>
        <p:nvPicPr>
          <p:cNvPr id="48136" name="Picture 8" descr="Maldonado 1"/>
          <p:cNvPicPr>
            <a:picLocks noChangeAspect="1" noChangeArrowheads="1"/>
          </p:cNvPicPr>
          <p:nvPr/>
        </p:nvPicPr>
        <p:blipFill>
          <a:blip r:embed="rId8" cstate="print"/>
          <a:srcRect/>
          <a:stretch>
            <a:fillRect/>
          </a:stretch>
        </p:blipFill>
        <p:spPr bwMode="auto">
          <a:xfrm>
            <a:off x="34925" y="1773238"/>
            <a:ext cx="4103688" cy="30781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down)">
                                      <p:cBhvr>
                                        <p:cTn id="7" dur="2000"/>
                                        <p:tgtEl>
                                          <p:spTgt spid="48135"/>
                                        </p:tgtEl>
                                      </p:cBhvr>
                                    </p:animEffect>
                                  </p:childTnLst>
                                </p:cTn>
                              </p:par>
                            </p:childTnLst>
                          </p:cTn>
                        </p:par>
                        <p:par>
                          <p:cTn id="8" fill="hold">
                            <p:stCondLst>
                              <p:cond delay="2000"/>
                            </p:stCondLst>
                            <p:childTnLst>
                              <p:par>
                                <p:cTn id="9" presetID="22" presetClass="exit" presetSubtype="1" fill="hold" grpId="1" nodeType="afterEffect">
                                  <p:stCondLst>
                                    <p:cond delay="0"/>
                                  </p:stCondLst>
                                  <p:childTnLst>
                                    <p:animEffect transition="out" filter="wipe(up)">
                                      <p:cBhvr>
                                        <p:cTn id="10" dur="2000"/>
                                        <p:tgtEl>
                                          <p:spTgt spid="48135"/>
                                        </p:tgtEl>
                                      </p:cBhvr>
                                    </p:animEffect>
                                    <p:set>
                                      <p:cBhvr>
                                        <p:cTn id="11" dur="1" fill="hold">
                                          <p:stCondLst>
                                            <p:cond delay="1999"/>
                                          </p:stCondLst>
                                        </p:cTn>
                                        <p:tgtEl>
                                          <p:spTgt spid="48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39938" name="Picture 2" descr="UNS"/>
          <p:cNvPicPr>
            <a:picLocks noChangeAspect="1" noChangeArrowheads="1"/>
          </p:cNvPicPr>
          <p:nvPr/>
        </p:nvPicPr>
        <p:blipFill>
          <a:blip r:embed="rId3" cstate="print"/>
          <a:srcRect/>
          <a:stretch>
            <a:fillRect/>
          </a:stretch>
        </p:blipFill>
        <p:spPr bwMode="auto">
          <a:xfrm>
            <a:off x="34925" y="5681663"/>
            <a:ext cx="1152525" cy="1131887"/>
          </a:xfrm>
          <a:prstGeom prst="rect">
            <a:avLst/>
          </a:prstGeom>
          <a:noFill/>
        </p:spPr>
      </p:pic>
      <p:pic>
        <p:nvPicPr>
          <p:cNvPr id="39939" name="Picture 3" descr="logo iado 2005 CHICO"/>
          <p:cNvPicPr>
            <a:picLocks noChangeAspect="1" noChangeArrowheads="1"/>
          </p:cNvPicPr>
          <p:nvPr/>
        </p:nvPicPr>
        <p:blipFill>
          <a:blip r:embed="rId4" cstate="print"/>
          <a:srcRect/>
          <a:stretch>
            <a:fillRect/>
          </a:stretch>
        </p:blipFill>
        <p:spPr bwMode="auto">
          <a:xfrm>
            <a:off x="8023225" y="5589588"/>
            <a:ext cx="1008063" cy="1223962"/>
          </a:xfrm>
          <a:prstGeom prst="rect">
            <a:avLst/>
          </a:prstGeom>
          <a:noFill/>
        </p:spPr>
      </p:pic>
      <p:pic>
        <p:nvPicPr>
          <p:cNvPr id="39940" name="Picture 4" descr="logo_EcoManage_Print"/>
          <p:cNvPicPr>
            <a:picLocks noChangeAspect="1" noChangeArrowheads="1"/>
          </p:cNvPicPr>
          <p:nvPr/>
        </p:nvPicPr>
        <p:blipFill>
          <a:blip r:embed="rId5" cstate="print"/>
          <a:srcRect b="12634"/>
          <a:stretch>
            <a:fillRect/>
          </a:stretch>
        </p:blipFill>
        <p:spPr bwMode="auto">
          <a:xfrm>
            <a:off x="6515100" y="115888"/>
            <a:ext cx="2520950" cy="803275"/>
          </a:xfrm>
          <a:prstGeom prst="rect">
            <a:avLst/>
          </a:prstGeom>
          <a:noFill/>
          <a:ln w="9525">
            <a:noFill/>
            <a:miter lim="800000"/>
            <a:headEnd/>
            <a:tailEnd/>
          </a:ln>
        </p:spPr>
      </p:pic>
      <p:pic>
        <p:nvPicPr>
          <p:cNvPr id="39941" name="Picture 5" descr="UE"/>
          <p:cNvPicPr>
            <a:picLocks noChangeAspect="1" noChangeArrowheads="1"/>
          </p:cNvPicPr>
          <p:nvPr/>
        </p:nvPicPr>
        <p:blipFill>
          <a:blip r:embed="rId6" cstate="print"/>
          <a:srcRect/>
          <a:stretch>
            <a:fillRect/>
          </a:stretch>
        </p:blipFill>
        <p:spPr bwMode="auto">
          <a:xfrm>
            <a:off x="250825" y="333375"/>
            <a:ext cx="863600" cy="581025"/>
          </a:xfrm>
          <a:prstGeom prst="rect">
            <a:avLst/>
          </a:prstGeom>
          <a:noFill/>
        </p:spPr>
      </p:pic>
      <p:pic>
        <p:nvPicPr>
          <p:cNvPr id="39942" name="Picture 6" descr="Animationnuevacloaca0"/>
          <p:cNvPicPr>
            <a:picLocks noChangeAspect="1" noChangeArrowheads="1" noCrop="1"/>
          </p:cNvPicPr>
          <p:nvPr/>
        </p:nvPicPr>
        <p:blipFill>
          <a:blip r:embed="rId7" cstate="print"/>
          <a:srcRect/>
          <a:stretch>
            <a:fillRect/>
          </a:stretch>
        </p:blipFill>
        <p:spPr bwMode="auto">
          <a:xfrm>
            <a:off x="179388" y="1196975"/>
            <a:ext cx="4316412" cy="2878138"/>
          </a:xfrm>
          <a:prstGeom prst="rect">
            <a:avLst/>
          </a:prstGeom>
          <a:noFill/>
          <a:ln w="9525">
            <a:noFill/>
            <a:miter lim="800000"/>
            <a:headEnd/>
            <a:tailEnd/>
          </a:ln>
        </p:spPr>
      </p:pic>
      <p:pic>
        <p:nvPicPr>
          <p:cNvPr id="39943" name="Picture 7" descr="Animationnuevacloaca0"/>
          <p:cNvPicPr>
            <a:picLocks noChangeAspect="1" noChangeArrowheads="1" noCrop="1"/>
          </p:cNvPicPr>
          <p:nvPr/>
        </p:nvPicPr>
        <p:blipFill>
          <a:blip r:embed="rId8" cstate="print"/>
          <a:srcRect/>
          <a:stretch>
            <a:fillRect/>
          </a:stretch>
        </p:blipFill>
        <p:spPr bwMode="auto">
          <a:xfrm>
            <a:off x="4540250" y="3240088"/>
            <a:ext cx="4495800" cy="2997200"/>
          </a:xfrm>
          <a:prstGeom prst="rect">
            <a:avLst/>
          </a:prstGeom>
          <a:noFill/>
          <a:ln w="9525">
            <a:noFill/>
            <a:miter lim="800000"/>
            <a:headEnd/>
            <a:tailEnd/>
          </a:ln>
        </p:spPr>
      </p:pic>
      <p:sp>
        <p:nvSpPr>
          <p:cNvPr id="39944" name="Text Box 8"/>
          <p:cNvSpPr txBox="1">
            <a:spLocks noChangeArrowheads="1"/>
          </p:cNvSpPr>
          <p:nvPr/>
        </p:nvSpPr>
        <p:spPr bwMode="auto">
          <a:xfrm>
            <a:off x="5003800" y="1412875"/>
            <a:ext cx="3311525" cy="1004888"/>
          </a:xfrm>
          <a:prstGeom prst="rect">
            <a:avLst/>
          </a:prstGeom>
          <a:noFill/>
          <a:ln w="9525">
            <a:noFill/>
            <a:miter lim="800000"/>
            <a:headEnd/>
            <a:tailEnd/>
          </a:ln>
          <a:effectLst/>
        </p:spPr>
        <p:txBody>
          <a:bodyPr>
            <a:spAutoFit/>
          </a:bodyPr>
          <a:lstStyle/>
          <a:p>
            <a:pPr>
              <a:spcBef>
                <a:spcPct val="50000"/>
              </a:spcBef>
            </a:pPr>
            <a:r>
              <a:rPr lang="en-US" sz="2400" b="1">
                <a:cs typeface="Arial" charset="0"/>
              </a:rPr>
              <a:t>Bahía Blanca city.</a:t>
            </a:r>
          </a:p>
          <a:p>
            <a:pPr>
              <a:spcBef>
                <a:spcPct val="50000"/>
              </a:spcBef>
            </a:pPr>
            <a:r>
              <a:rPr lang="en-US" sz="2400" b="1">
                <a:cs typeface="Arial" charset="0"/>
              </a:rPr>
              <a:t>New urban discharge</a:t>
            </a:r>
            <a:endParaRPr lang="es-ES" sz="2400" b="1">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41986" name="Picture 2" descr="UNS"/>
          <p:cNvPicPr>
            <a:picLocks noChangeAspect="1" noChangeArrowheads="1"/>
          </p:cNvPicPr>
          <p:nvPr/>
        </p:nvPicPr>
        <p:blipFill>
          <a:blip r:embed="rId3" cstate="print"/>
          <a:srcRect/>
          <a:stretch>
            <a:fillRect/>
          </a:stretch>
        </p:blipFill>
        <p:spPr bwMode="auto">
          <a:xfrm>
            <a:off x="34925" y="5681663"/>
            <a:ext cx="1152525" cy="1131887"/>
          </a:xfrm>
          <a:prstGeom prst="rect">
            <a:avLst/>
          </a:prstGeom>
          <a:noFill/>
        </p:spPr>
      </p:pic>
      <p:pic>
        <p:nvPicPr>
          <p:cNvPr id="41987" name="Picture 3" descr="logo iado 2005 CHICO"/>
          <p:cNvPicPr>
            <a:picLocks noChangeAspect="1" noChangeArrowheads="1"/>
          </p:cNvPicPr>
          <p:nvPr/>
        </p:nvPicPr>
        <p:blipFill>
          <a:blip r:embed="rId4" cstate="print"/>
          <a:srcRect/>
          <a:stretch>
            <a:fillRect/>
          </a:stretch>
        </p:blipFill>
        <p:spPr bwMode="auto">
          <a:xfrm>
            <a:off x="8023225" y="5589588"/>
            <a:ext cx="1008063" cy="1223962"/>
          </a:xfrm>
          <a:prstGeom prst="rect">
            <a:avLst/>
          </a:prstGeom>
          <a:noFill/>
        </p:spPr>
      </p:pic>
      <p:pic>
        <p:nvPicPr>
          <p:cNvPr id="41988" name="Picture 4" descr="logo_EcoManage_Print"/>
          <p:cNvPicPr>
            <a:picLocks noChangeAspect="1" noChangeArrowheads="1"/>
          </p:cNvPicPr>
          <p:nvPr/>
        </p:nvPicPr>
        <p:blipFill>
          <a:blip r:embed="rId5" cstate="print"/>
          <a:srcRect b="12634"/>
          <a:stretch>
            <a:fillRect/>
          </a:stretch>
        </p:blipFill>
        <p:spPr bwMode="auto">
          <a:xfrm>
            <a:off x="6515100" y="115888"/>
            <a:ext cx="2520950" cy="803275"/>
          </a:xfrm>
          <a:prstGeom prst="rect">
            <a:avLst/>
          </a:prstGeom>
          <a:noFill/>
          <a:ln w="9525">
            <a:noFill/>
            <a:miter lim="800000"/>
            <a:headEnd/>
            <a:tailEnd/>
          </a:ln>
        </p:spPr>
      </p:pic>
      <p:pic>
        <p:nvPicPr>
          <p:cNvPr id="41989" name="Picture 5" descr="UE"/>
          <p:cNvPicPr>
            <a:picLocks noChangeAspect="1" noChangeArrowheads="1"/>
          </p:cNvPicPr>
          <p:nvPr/>
        </p:nvPicPr>
        <p:blipFill>
          <a:blip r:embed="rId6" cstate="print"/>
          <a:srcRect/>
          <a:stretch>
            <a:fillRect/>
          </a:stretch>
        </p:blipFill>
        <p:spPr bwMode="auto">
          <a:xfrm>
            <a:off x="250825" y="333375"/>
            <a:ext cx="863600" cy="581025"/>
          </a:xfrm>
          <a:prstGeom prst="rect">
            <a:avLst/>
          </a:prstGeom>
          <a:noFill/>
        </p:spPr>
      </p:pic>
      <p:pic>
        <p:nvPicPr>
          <p:cNvPr id="41990" name="Picture 6" descr="Rosales Port 2  BB"/>
          <p:cNvPicPr>
            <a:picLocks noChangeAspect="1" noChangeArrowheads="1"/>
          </p:cNvPicPr>
          <p:nvPr/>
        </p:nvPicPr>
        <p:blipFill>
          <a:blip r:embed="rId7" cstate="print"/>
          <a:srcRect/>
          <a:stretch>
            <a:fillRect/>
          </a:stretch>
        </p:blipFill>
        <p:spPr bwMode="auto">
          <a:xfrm>
            <a:off x="3851275" y="0"/>
            <a:ext cx="5383213" cy="6858000"/>
          </a:xfrm>
          <a:prstGeom prst="rect">
            <a:avLst/>
          </a:prstGeom>
          <a:noFill/>
        </p:spPr>
      </p:pic>
      <p:sp>
        <p:nvSpPr>
          <p:cNvPr id="41991" name="Rectangle 7"/>
          <p:cNvSpPr>
            <a:spLocks noChangeArrowheads="1"/>
          </p:cNvSpPr>
          <p:nvPr/>
        </p:nvSpPr>
        <p:spPr bwMode="auto">
          <a:xfrm>
            <a:off x="6858000" y="3573463"/>
            <a:ext cx="4572000" cy="517525"/>
          </a:xfrm>
          <a:prstGeom prst="rect">
            <a:avLst/>
          </a:prstGeom>
          <a:noFill/>
          <a:ln w="9525">
            <a:noFill/>
            <a:miter lim="800000"/>
            <a:headEnd/>
            <a:tailEnd/>
          </a:ln>
          <a:effectLst/>
        </p:spPr>
        <p:txBody>
          <a:bodyPr>
            <a:spAutoFit/>
          </a:bodyPr>
          <a:lstStyle/>
          <a:p>
            <a:r>
              <a:rPr lang="en-US" sz="1400" b="1">
                <a:solidFill>
                  <a:schemeClr val="accent2"/>
                </a:solidFill>
                <a:cs typeface="Arial" charset="0"/>
              </a:rPr>
              <a:t>FUTURE </a:t>
            </a:r>
          </a:p>
          <a:p>
            <a:r>
              <a:rPr lang="en-US" sz="1400" b="1">
                <a:solidFill>
                  <a:schemeClr val="accent2"/>
                </a:solidFill>
                <a:cs typeface="Arial" charset="0"/>
              </a:rPr>
              <a:t>FREE ZONE</a:t>
            </a:r>
          </a:p>
        </p:txBody>
      </p:sp>
      <p:sp>
        <p:nvSpPr>
          <p:cNvPr id="41992" name="Rectangle 8"/>
          <p:cNvSpPr>
            <a:spLocks noChangeArrowheads="1"/>
          </p:cNvSpPr>
          <p:nvPr/>
        </p:nvSpPr>
        <p:spPr bwMode="auto">
          <a:xfrm>
            <a:off x="7866063" y="4221163"/>
            <a:ext cx="1277937" cy="517525"/>
          </a:xfrm>
          <a:prstGeom prst="rect">
            <a:avLst/>
          </a:prstGeom>
          <a:noFill/>
          <a:ln w="9525">
            <a:noFill/>
            <a:miter lim="800000"/>
            <a:headEnd/>
            <a:tailEnd/>
          </a:ln>
          <a:effectLst/>
        </p:spPr>
        <p:txBody>
          <a:bodyPr>
            <a:spAutoFit/>
          </a:bodyPr>
          <a:lstStyle/>
          <a:p>
            <a:r>
              <a:rPr lang="en-US" sz="1400">
                <a:solidFill>
                  <a:schemeClr val="accent2"/>
                </a:solidFill>
                <a:cs typeface="Arial" charset="0"/>
              </a:rPr>
              <a:t>OILTANKING</a:t>
            </a:r>
          </a:p>
          <a:p>
            <a:r>
              <a:rPr lang="en-US" sz="1400">
                <a:solidFill>
                  <a:schemeClr val="accent2"/>
                </a:solidFill>
                <a:cs typeface="Arial" charset="0"/>
              </a:rPr>
              <a:t>Ebytem</a:t>
            </a:r>
          </a:p>
        </p:txBody>
      </p:sp>
      <p:sp>
        <p:nvSpPr>
          <p:cNvPr id="41993" name="Freeform 9"/>
          <p:cNvSpPr>
            <a:spLocks/>
          </p:cNvSpPr>
          <p:nvPr/>
        </p:nvSpPr>
        <p:spPr bwMode="auto">
          <a:xfrm>
            <a:off x="7037388" y="4189413"/>
            <a:ext cx="1079500" cy="1323975"/>
          </a:xfrm>
          <a:custGeom>
            <a:avLst/>
            <a:gdLst/>
            <a:ahLst/>
            <a:cxnLst>
              <a:cxn ang="0">
                <a:pos x="637" y="499"/>
              </a:cxn>
              <a:cxn ang="0">
                <a:pos x="517" y="649"/>
              </a:cxn>
              <a:cxn ang="0">
                <a:pos x="341" y="797"/>
              </a:cxn>
              <a:cxn ang="0">
                <a:pos x="76" y="706"/>
              </a:cxn>
              <a:cxn ang="0">
                <a:pos x="55" y="400"/>
              </a:cxn>
              <a:cxn ang="0">
                <a:pos x="115" y="385"/>
              </a:cxn>
              <a:cxn ang="0">
                <a:pos x="79" y="61"/>
              </a:cxn>
              <a:cxn ang="0">
                <a:pos x="587" y="392"/>
              </a:cxn>
              <a:cxn ang="0">
                <a:pos x="637" y="499"/>
              </a:cxn>
            </a:cxnLst>
            <a:rect l="0" t="0" r="r" b="b"/>
            <a:pathLst>
              <a:path w="680" h="834">
                <a:moveTo>
                  <a:pt x="637" y="499"/>
                </a:moveTo>
                <a:cubicBezTo>
                  <a:pt x="625" y="542"/>
                  <a:pt x="566" y="599"/>
                  <a:pt x="517" y="649"/>
                </a:cubicBezTo>
                <a:cubicBezTo>
                  <a:pt x="441" y="676"/>
                  <a:pt x="435" y="834"/>
                  <a:pt x="341" y="797"/>
                </a:cubicBezTo>
                <a:cubicBezTo>
                  <a:pt x="250" y="793"/>
                  <a:pt x="124" y="772"/>
                  <a:pt x="76" y="706"/>
                </a:cubicBezTo>
                <a:cubicBezTo>
                  <a:pt x="28" y="639"/>
                  <a:pt x="49" y="453"/>
                  <a:pt x="55" y="400"/>
                </a:cubicBezTo>
                <a:cubicBezTo>
                  <a:pt x="53" y="317"/>
                  <a:pt x="111" y="441"/>
                  <a:pt x="115" y="385"/>
                </a:cubicBezTo>
                <a:cubicBezTo>
                  <a:pt x="119" y="329"/>
                  <a:pt x="0" y="60"/>
                  <a:pt x="79" y="61"/>
                </a:cubicBezTo>
                <a:cubicBezTo>
                  <a:pt x="164" y="0"/>
                  <a:pt x="495" y="324"/>
                  <a:pt x="587" y="392"/>
                </a:cubicBezTo>
                <a:cubicBezTo>
                  <a:pt x="680" y="462"/>
                  <a:pt x="628" y="463"/>
                  <a:pt x="637" y="499"/>
                </a:cubicBezTo>
                <a:close/>
              </a:path>
            </a:pathLst>
          </a:custGeom>
          <a:solidFill>
            <a:srgbClr val="006600">
              <a:alpha val="39000"/>
            </a:srgbClr>
          </a:solidFill>
          <a:ln w="9525">
            <a:noFill/>
            <a:round/>
            <a:headEnd/>
            <a:tailEnd/>
          </a:ln>
          <a:effectLst/>
        </p:spPr>
        <p:txBody>
          <a:bodyPr/>
          <a:lstStyle/>
          <a:p>
            <a:endParaRPr lang="pt-PT"/>
          </a:p>
        </p:txBody>
      </p:sp>
      <p:sp>
        <p:nvSpPr>
          <p:cNvPr id="41994" name="Rectangle 10"/>
          <p:cNvSpPr>
            <a:spLocks noChangeArrowheads="1"/>
          </p:cNvSpPr>
          <p:nvPr/>
        </p:nvSpPr>
        <p:spPr bwMode="auto">
          <a:xfrm>
            <a:off x="7740650" y="5589588"/>
            <a:ext cx="1225550" cy="701675"/>
          </a:xfrm>
          <a:prstGeom prst="rect">
            <a:avLst/>
          </a:prstGeom>
          <a:noFill/>
          <a:ln w="9525">
            <a:noFill/>
            <a:miter lim="800000"/>
            <a:headEnd/>
            <a:tailEnd/>
          </a:ln>
          <a:effectLst/>
        </p:spPr>
        <p:txBody>
          <a:bodyPr>
            <a:spAutoFit/>
          </a:bodyPr>
          <a:lstStyle/>
          <a:p>
            <a:r>
              <a:rPr lang="en-US" sz="2000" b="1">
                <a:solidFill>
                  <a:srgbClr val="CC3300"/>
                </a:solidFill>
                <a:cs typeface="Arial" charset="0"/>
              </a:rPr>
              <a:t>Oil spill</a:t>
            </a:r>
            <a:br>
              <a:rPr lang="en-US" sz="2000" b="1">
                <a:solidFill>
                  <a:srgbClr val="CC3300"/>
                </a:solidFill>
                <a:cs typeface="Arial" charset="0"/>
              </a:rPr>
            </a:br>
            <a:endParaRPr lang="es-ES" sz="2000" b="1">
              <a:solidFill>
                <a:srgbClr val="CC3300"/>
              </a:solidFill>
              <a:cs typeface="Arial" charset="0"/>
            </a:endParaRPr>
          </a:p>
        </p:txBody>
      </p:sp>
      <p:pic>
        <p:nvPicPr>
          <p:cNvPr id="41995" name="Picture 11" descr="MohidLogoNet">
            <a:hlinkClick r:id="rId8"/>
          </p:cNvPr>
          <p:cNvPicPr>
            <a:picLocks noChangeAspect="1" noChangeArrowheads="1"/>
          </p:cNvPicPr>
          <p:nvPr/>
        </p:nvPicPr>
        <p:blipFill>
          <a:blip r:embed="rId9" cstate="print"/>
          <a:srcRect/>
          <a:stretch>
            <a:fillRect/>
          </a:stretch>
        </p:blipFill>
        <p:spPr bwMode="auto">
          <a:xfrm>
            <a:off x="7740650" y="6021388"/>
            <a:ext cx="1162050" cy="558800"/>
          </a:xfrm>
          <a:prstGeom prst="rect">
            <a:avLst/>
          </a:prstGeom>
          <a:noFill/>
          <a:ln w="9525">
            <a:noFill/>
            <a:miter lim="800000"/>
            <a:headEnd/>
            <a:tailEnd/>
          </a:ln>
        </p:spPr>
      </p:pic>
      <p:grpSp>
        <p:nvGrpSpPr>
          <p:cNvPr id="41996" name="Group 12"/>
          <p:cNvGrpSpPr>
            <a:grpSpLocks/>
          </p:cNvGrpSpPr>
          <p:nvPr/>
        </p:nvGrpSpPr>
        <p:grpSpPr bwMode="auto">
          <a:xfrm rot="1863230">
            <a:off x="7451725" y="4868863"/>
            <a:ext cx="334963" cy="503237"/>
            <a:chOff x="4198" y="2410"/>
            <a:chExt cx="709" cy="1054"/>
          </a:xfrm>
        </p:grpSpPr>
        <p:sp>
          <p:nvSpPr>
            <p:cNvPr id="41997" name="Freeform 13"/>
            <p:cNvSpPr>
              <a:spLocks/>
            </p:cNvSpPr>
            <p:nvPr/>
          </p:nvSpPr>
          <p:spPr bwMode="auto">
            <a:xfrm>
              <a:off x="4198" y="2410"/>
              <a:ext cx="709" cy="1054"/>
            </a:xfrm>
            <a:custGeom>
              <a:avLst/>
              <a:gdLst/>
              <a:ahLst/>
              <a:cxnLst>
                <a:cxn ang="0">
                  <a:pos x="612" y="996"/>
                </a:cxn>
                <a:cxn ang="0">
                  <a:pos x="709" y="938"/>
                </a:cxn>
                <a:cxn ang="0">
                  <a:pos x="274" y="214"/>
                </a:cxn>
                <a:cxn ang="0">
                  <a:pos x="32" y="20"/>
                </a:cxn>
                <a:cxn ang="0">
                  <a:pos x="81" y="330"/>
                </a:cxn>
                <a:cxn ang="0">
                  <a:pos x="515" y="1054"/>
                </a:cxn>
                <a:cxn ang="0">
                  <a:pos x="612" y="996"/>
                </a:cxn>
              </a:cxnLst>
              <a:rect l="0" t="0" r="r" b="b"/>
              <a:pathLst>
                <a:path w="709" h="1054">
                  <a:moveTo>
                    <a:pt x="612" y="996"/>
                  </a:moveTo>
                  <a:lnTo>
                    <a:pt x="709" y="938"/>
                  </a:lnTo>
                  <a:lnTo>
                    <a:pt x="274" y="214"/>
                  </a:lnTo>
                  <a:cubicBezTo>
                    <a:pt x="161" y="61"/>
                    <a:pt x="64" y="0"/>
                    <a:pt x="32" y="20"/>
                  </a:cubicBezTo>
                  <a:cubicBezTo>
                    <a:pt x="0" y="39"/>
                    <a:pt x="23" y="200"/>
                    <a:pt x="81" y="330"/>
                  </a:cubicBezTo>
                  <a:lnTo>
                    <a:pt x="515" y="1054"/>
                  </a:lnTo>
                  <a:lnTo>
                    <a:pt x="612" y="996"/>
                  </a:lnTo>
                  <a:close/>
                </a:path>
              </a:pathLst>
            </a:custGeom>
            <a:solidFill>
              <a:srgbClr val="DDDDDD"/>
            </a:solidFill>
            <a:ln w="9525">
              <a:solidFill>
                <a:srgbClr val="FF0000"/>
              </a:solidFill>
              <a:round/>
              <a:headEnd/>
              <a:tailEnd/>
            </a:ln>
            <a:effectLst/>
          </p:spPr>
          <p:txBody>
            <a:bodyPr/>
            <a:lstStyle/>
            <a:p>
              <a:endParaRPr lang="pt-PT"/>
            </a:p>
          </p:txBody>
        </p:sp>
        <p:sp>
          <p:nvSpPr>
            <p:cNvPr id="41998" name="Rectangle 14"/>
            <p:cNvSpPr>
              <a:spLocks noChangeArrowheads="1"/>
            </p:cNvSpPr>
            <p:nvPr/>
          </p:nvSpPr>
          <p:spPr bwMode="auto">
            <a:xfrm rot="14342174">
              <a:off x="4678" y="3182"/>
              <a:ext cx="130" cy="226"/>
            </a:xfrm>
            <a:prstGeom prst="rect">
              <a:avLst/>
            </a:prstGeom>
            <a:solidFill>
              <a:schemeClr val="bg2"/>
            </a:solidFill>
            <a:ln w="9525">
              <a:solidFill>
                <a:srgbClr val="969696"/>
              </a:solidFill>
              <a:miter lim="800000"/>
              <a:headEnd/>
              <a:tailEnd/>
            </a:ln>
            <a:effectLst/>
          </p:spPr>
          <p:txBody>
            <a:bodyPr wrap="none" anchor="ctr"/>
            <a:lstStyle/>
            <a:p>
              <a:endParaRPr lang="pt-PT"/>
            </a:p>
          </p:txBody>
        </p:sp>
      </p:grpSp>
      <p:sp>
        <p:nvSpPr>
          <p:cNvPr id="41999" name="Line 15"/>
          <p:cNvSpPr>
            <a:spLocks noChangeShapeType="1"/>
          </p:cNvSpPr>
          <p:nvPr/>
        </p:nvSpPr>
        <p:spPr bwMode="auto">
          <a:xfrm flipH="1" flipV="1">
            <a:off x="7451725" y="5300663"/>
            <a:ext cx="288925" cy="1008062"/>
          </a:xfrm>
          <a:prstGeom prst="line">
            <a:avLst/>
          </a:prstGeom>
          <a:noFill/>
          <a:ln w="38100">
            <a:solidFill>
              <a:schemeClr val="tx1"/>
            </a:solidFill>
            <a:round/>
            <a:headEnd/>
            <a:tailEnd type="triangle" w="med" len="med"/>
          </a:ln>
          <a:effectLst/>
        </p:spPr>
        <p:txBody>
          <a:bodyPr/>
          <a:lstStyle/>
          <a:p>
            <a:endParaRPr lang="pt-PT"/>
          </a:p>
        </p:txBody>
      </p:sp>
      <p:pic>
        <p:nvPicPr>
          <p:cNvPr id="42000" name="Picture 16" descr="MohidLogoNet">
            <a:hlinkClick r:id="rId8"/>
          </p:cNvPr>
          <p:cNvPicPr>
            <a:picLocks noChangeAspect="1" noChangeArrowheads="1"/>
          </p:cNvPicPr>
          <p:nvPr/>
        </p:nvPicPr>
        <p:blipFill>
          <a:blip r:embed="rId9" cstate="print"/>
          <a:srcRect/>
          <a:stretch>
            <a:fillRect/>
          </a:stretch>
        </p:blipFill>
        <p:spPr bwMode="auto">
          <a:xfrm>
            <a:off x="2627313" y="2636838"/>
            <a:ext cx="1223962" cy="606425"/>
          </a:xfrm>
          <a:prstGeom prst="rect">
            <a:avLst/>
          </a:prstGeom>
          <a:noFill/>
        </p:spPr>
      </p:pic>
      <p:sp>
        <p:nvSpPr>
          <p:cNvPr id="42001" name="Line 17"/>
          <p:cNvSpPr>
            <a:spLocks noChangeShapeType="1"/>
          </p:cNvSpPr>
          <p:nvPr/>
        </p:nvSpPr>
        <p:spPr bwMode="auto">
          <a:xfrm>
            <a:off x="3851275" y="2997200"/>
            <a:ext cx="2520950" cy="936625"/>
          </a:xfrm>
          <a:prstGeom prst="line">
            <a:avLst/>
          </a:prstGeom>
          <a:noFill/>
          <a:ln w="38100">
            <a:solidFill>
              <a:schemeClr val="tx1"/>
            </a:solidFill>
            <a:round/>
            <a:headEnd/>
            <a:tailEnd type="triangle" w="med" len="med"/>
          </a:ln>
          <a:effectLst/>
        </p:spPr>
        <p:txBody>
          <a:bodyPr/>
          <a:lstStyle/>
          <a:p>
            <a:endParaRPr lang="pt-PT"/>
          </a:p>
        </p:txBody>
      </p:sp>
      <p:sp>
        <p:nvSpPr>
          <p:cNvPr id="42002" name="Rectangle 18"/>
          <p:cNvSpPr>
            <a:spLocks noChangeArrowheads="1"/>
          </p:cNvSpPr>
          <p:nvPr/>
        </p:nvSpPr>
        <p:spPr bwMode="auto">
          <a:xfrm>
            <a:off x="1403350" y="2205038"/>
            <a:ext cx="2305050" cy="701675"/>
          </a:xfrm>
          <a:prstGeom prst="rect">
            <a:avLst/>
          </a:prstGeom>
          <a:noFill/>
          <a:ln w="9525">
            <a:noFill/>
            <a:miter lim="800000"/>
            <a:headEnd/>
            <a:tailEnd/>
          </a:ln>
          <a:effectLst/>
        </p:spPr>
        <p:txBody>
          <a:bodyPr>
            <a:spAutoFit/>
          </a:bodyPr>
          <a:lstStyle/>
          <a:p>
            <a:r>
              <a:rPr lang="en-US" sz="2000" b="1">
                <a:solidFill>
                  <a:srgbClr val="CC3300"/>
                </a:solidFill>
                <a:cs typeface="Arial" charset="0"/>
              </a:rPr>
              <a:t>Urban discharge</a:t>
            </a:r>
            <a:br>
              <a:rPr lang="en-US" sz="2000" b="1">
                <a:solidFill>
                  <a:srgbClr val="CC3300"/>
                </a:solidFill>
                <a:cs typeface="Arial" charset="0"/>
              </a:rPr>
            </a:br>
            <a:endParaRPr lang="es-ES" sz="2000" b="1">
              <a:solidFill>
                <a:srgbClr val="CC3300"/>
              </a:solidFill>
              <a:cs typeface="Arial" charset="0"/>
            </a:endParaRPr>
          </a:p>
        </p:txBody>
      </p:sp>
      <p:pic>
        <p:nvPicPr>
          <p:cNvPr id="42003" name="Picture 19" descr="DSC03450"/>
          <p:cNvPicPr>
            <a:picLocks noChangeAspect="1" noChangeArrowheads="1"/>
          </p:cNvPicPr>
          <p:nvPr/>
        </p:nvPicPr>
        <p:blipFill>
          <a:blip r:embed="rId10" cstate="print"/>
          <a:srcRect/>
          <a:stretch>
            <a:fillRect/>
          </a:stretch>
        </p:blipFill>
        <p:spPr bwMode="auto">
          <a:xfrm>
            <a:off x="1331913" y="4005263"/>
            <a:ext cx="2300287" cy="1725612"/>
          </a:xfrm>
          <a:prstGeom prst="rect">
            <a:avLst/>
          </a:prstGeom>
          <a:noFill/>
          <a:ln w="9525">
            <a:noFill/>
            <a:miter lim="800000"/>
            <a:headEnd/>
            <a:tailEnd/>
          </a:ln>
        </p:spPr>
      </p:pic>
      <p:sp>
        <p:nvSpPr>
          <p:cNvPr id="42004" name="Rectangle 20"/>
          <p:cNvSpPr>
            <a:spLocks noChangeArrowheads="1"/>
          </p:cNvSpPr>
          <p:nvPr/>
        </p:nvSpPr>
        <p:spPr bwMode="auto">
          <a:xfrm>
            <a:off x="250825" y="1125538"/>
            <a:ext cx="3635375" cy="396875"/>
          </a:xfrm>
          <a:prstGeom prst="rect">
            <a:avLst/>
          </a:prstGeom>
          <a:noFill/>
          <a:ln w="9525">
            <a:noFill/>
            <a:miter lim="800000"/>
            <a:headEnd/>
            <a:tailEnd/>
          </a:ln>
          <a:effectLst/>
        </p:spPr>
        <p:txBody>
          <a:bodyPr>
            <a:spAutoFit/>
          </a:bodyPr>
          <a:lstStyle/>
          <a:p>
            <a:r>
              <a:rPr lang="en-US" sz="2000" b="1">
                <a:solidFill>
                  <a:srgbClr val="CC3300"/>
                </a:solidFill>
                <a:cs typeface="Arial" charset="0"/>
              </a:rPr>
              <a:t>PORT ROSALES AREA</a:t>
            </a:r>
            <a:endParaRPr lang="es-ES" sz="2000" b="1">
              <a:solidFill>
                <a:srgbClr val="CC33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p:cTn id="7" dur="1000" fill="hold"/>
                                        <p:tgtEl>
                                          <p:spTgt spid="41990"/>
                                        </p:tgtEl>
                                        <p:attrNameLst>
                                          <p:attrName>ppt_w</p:attrName>
                                        </p:attrNameLst>
                                      </p:cBhvr>
                                      <p:tavLst>
                                        <p:tav tm="0">
                                          <p:val>
                                            <p:strVal val="#ppt_w*0.70"/>
                                          </p:val>
                                        </p:tav>
                                        <p:tav tm="100000">
                                          <p:val>
                                            <p:strVal val="#ppt_w"/>
                                          </p:val>
                                        </p:tav>
                                      </p:tavLst>
                                    </p:anim>
                                    <p:anim calcmode="lin" valueType="num">
                                      <p:cBhvr>
                                        <p:cTn id="8" dur="1000" fill="hold"/>
                                        <p:tgtEl>
                                          <p:spTgt spid="41990"/>
                                        </p:tgtEl>
                                        <p:attrNameLst>
                                          <p:attrName>ppt_h</p:attrName>
                                        </p:attrNameLst>
                                      </p:cBhvr>
                                      <p:tavLst>
                                        <p:tav tm="0">
                                          <p:val>
                                            <p:strVal val="#ppt_h"/>
                                          </p:val>
                                        </p:tav>
                                        <p:tav tm="100000">
                                          <p:val>
                                            <p:strVal val="#ppt_h"/>
                                          </p:val>
                                        </p:tav>
                                      </p:tavLst>
                                    </p:anim>
                                    <p:animEffect transition="in" filter="fade">
                                      <p:cBhvr>
                                        <p:cTn id="9" dur="1000"/>
                                        <p:tgtEl>
                                          <p:spTgt spid="4199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1993"/>
                                        </p:tgtEl>
                                        <p:attrNameLst>
                                          <p:attrName>style.visibility</p:attrName>
                                        </p:attrNameLst>
                                      </p:cBhvr>
                                      <p:to>
                                        <p:strVal val="visible"/>
                                      </p:to>
                                    </p:set>
                                    <p:anim calcmode="lin" valueType="num">
                                      <p:cBhvr>
                                        <p:cTn id="14" dur="500" fill="hold"/>
                                        <p:tgtEl>
                                          <p:spTgt spid="41993"/>
                                        </p:tgtEl>
                                        <p:attrNameLst>
                                          <p:attrName>ppt_w</p:attrName>
                                        </p:attrNameLst>
                                      </p:cBhvr>
                                      <p:tavLst>
                                        <p:tav tm="0">
                                          <p:val>
                                            <p:fltVal val="0"/>
                                          </p:val>
                                        </p:tav>
                                        <p:tav tm="100000">
                                          <p:val>
                                            <p:strVal val="#ppt_w"/>
                                          </p:val>
                                        </p:tav>
                                      </p:tavLst>
                                    </p:anim>
                                    <p:anim calcmode="lin" valueType="num">
                                      <p:cBhvr>
                                        <p:cTn id="15" dur="500" fill="hold"/>
                                        <p:tgtEl>
                                          <p:spTgt spid="41993"/>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1994"/>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1995"/>
                                        </p:tgtEl>
                                        <p:attrNameLst>
                                          <p:attrName>style.visibility</p:attrName>
                                        </p:attrNameLst>
                                      </p:cBhvr>
                                      <p:to>
                                        <p:strVal val="visible"/>
                                      </p:to>
                                    </p:set>
                                    <p:animEffect transition="in" filter="fade">
                                      <p:cBhvr>
                                        <p:cTn id="22" dur="2000"/>
                                        <p:tgtEl>
                                          <p:spTgt spid="4199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1996"/>
                                        </p:tgtEl>
                                        <p:attrNameLst>
                                          <p:attrName>style.visibility</p:attrName>
                                        </p:attrNameLst>
                                      </p:cBhvr>
                                      <p:to>
                                        <p:strVal val="visible"/>
                                      </p:to>
                                    </p:set>
                                    <p:animEffect transition="in" filter="fade">
                                      <p:cBhvr>
                                        <p:cTn id="27" dur="2000"/>
                                        <p:tgtEl>
                                          <p:spTgt spid="41996"/>
                                        </p:tgtEl>
                                      </p:cBhvr>
                                    </p:animEffect>
                                    <p:anim calcmode="lin" valueType="num">
                                      <p:cBhvr>
                                        <p:cTn id="28" dur="2000" fill="hold"/>
                                        <p:tgtEl>
                                          <p:spTgt spid="41996"/>
                                        </p:tgtEl>
                                        <p:attrNameLst>
                                          <p:attrName>ppt_x</p:attrName>
                                        </p:attrNameLst>
                                      </p:cBhvr>
                                      <p:tavLst>
                                        <p:tav tm="0">
                                          <p:val>
                                            <p:strVal val="#ppt_x"/>
                                          </p:val>
                                        </p:tav>
                                        <p:tav tm="100000">
                                          <p:val>
                                            <p:strVal val="#ppt_x"/>
                                          </p:val>
                                        </p:tav>
                                      </p:tavLst>
                                    </p:anim>
                                    <p:anim calcmode="lin" valueType="num">
                                      <p:cBhvr>
                                        <p:cTn id="29" dur="2000" fill="hold"/>
                                        <p:tgtEl>
                                          <p:spTgt spid="4199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41999"/>
                                        </p:tgtEl>
                                        <p:attrNameLst>
                                          <p:attrName>style.visibility</p:attrName>
                                        </p:attrNameLst>
                                      </p:cBhvr>
                                      <p:to>
                                        <p:strVal val="visible"/>
                                      </p:to>
                                    </p:set>
                                    <p:animEffect transition="in" filter="wipe(left)">
                                      <p:cBhvr>
                                        <p:cTn id="33" dur="500"/>
                                        <p:tgtEl>
                                          <p:spTgt spid="41999"/>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2000"/>
                                        </p:tgtEl>
                                        <p:attrNameLst>
                                          <p:attrName>style.visibility</p:attrName>
                                        </p:attrNameLst>
                                      </p:cBhvr>
                                      <p:to>
                                        <p:strVal val="visible"/>
                                      </p:to>
                                    </p:set>
                                    <p:animEffect transition="in" filter="fade">
                                      <p:cBhvr>
                                        <p:cTn id="37" dur="2000"/>
                                        <p:tgtEl>
                                          <p:spTgt spid="42000"/>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42001"/>
                                        </p:tgtEl>
                                        <p:attrNameLst>
                                          <p:attrName>style.visibility</p:attrName>
                                        </p:attrNameLst>
                                      </p:cBhvr>
                                      <p:to>
                                        <p:strVal val="visible"/>
                                      </p:to>
                                    </p:set>
                                    <p:animEffect transition="in" filter="wipe(left)">
                                      <p:cBhvr>
                                        <p:cTn id="41" dur="500"/>
                                        <p:tgtEl>
                                          <p:spTgt spid="42001"/>
                                        </p:tgtEl>
                                      </p:cBhvr>
                                    </p:animEffect>
                                  </p:childTnLst>
                                </p:cTn>
                              </p:par>
                            </p:childTnLst>
                          </p:cTn>
                        </p:par>
                        <p:par>
                          <p:cTn id="42" fill="hold">
                            <p:stCondLst>
                              <p:cond delay="5000"/>
                            </p:stCondLst>
                            <p:childTnLst>
                              <p:par>
                                <p:cTn id="43" presetID="1" presetClass="entr" presetSubtype="0" fill="hold" grpId="0" nodeType="afterEffect">
                                  <p:stCondLst>
                                    <p:cond delay="0"/>
                                  </p:stCondLst>
                                  <p:childTnLst>
                                    <p:set>
                                      <p:cBhvr>
                                        <p:cTn id="44" dur="1" fill="hold">
                                          <p:stCondLst>
                                            <p:cond delay="0"/>
                                          </p:stCondLst>
                                        </p:cTn>
                                        <p:tgtEl>
                                          <p:spTgt spid="42002"/>
                                        </p:tgtEl>
                                        <p:attrNameLst>
                                          <p:attrName>style.visibility</p:attrName>
                                        </p:attrNameLst>
                                      </p:cBhvr>
                                      <p:to>
                                        <p:strVal val="visible"/>
                                      </p:to>
                                    </p:set>
                                  </p:childTnLst>
                                </p:cTn>
                              </p:par>
                            </p:childTnLst>
                          </p:cTn>
                        </p:par>
                        <p:par>
                          <p:cTn id="45" fill="hold">
                            <p:stCondLst>
                              <p:cond delay="5000"/>
                            </p:stCondLst>
                            <p:childTnLst>
                              <p:par>
                                <p:cTn id="46" presetID="1" presetClass="entr" presetSubtype="0" fill="hold" nodeType="afterEffect">
                                  <p:stCondLst>
                                    <p:cond delay="0"/>
                                  </p:stCondLst>
                                  <p:childTnLst>
                                    <p:set>
                                      <p:cBhvr>
                                        <p:cTn id="47" dur="1" fill="hold">
                                          <p:stCondLst>
                                            <p:cond delay="0"/>
                                          </p:stCondLst>
                                        </p:cTn>
                                        <p:tgtEl>
                                          <p:spTgt spid="42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animBg="1"/>
      <p:bldP spid="41994" grpId="0"/>
      <p:bldP spid="41999" grpId="0" animBg="1"/>
      <p:bldP spid="42001" grpId="0" animBg="1"/>
      <p:bldP spid="420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44034" name="Picture 2" descr="UNS"/>
          <p:cNvPicPr>
            <a:picLocks noChangeAspect="1" noChangeArrowheads="1"/>
          </p:cNvPicPr>
          <p:nvPr/>
        </p:nvPicPr>
        <p:blipFill>
          <a:blip r:embed="rId3" cstate="print"/>
          <a:srcRect/>
          <a:stretch>
            <a:fillRect/>
          </a:stretch>
        </p:blipFill>
        <p:spPr bwMode="auto">
          <a:xfrm>
            <a:off x="34925" y="5681663"/>
            <a:ext cx="1152525" cy="1131887"/>
          </a:xfrm>
          <a:prstGeom prst="rect">
            <a:avLst/>
          </a:prstGeom>
          <a:noFill/>
        </p:spPr>
      </p:pic>
      <p:pic>
        <p:nvPicPr>
          <p:cNvPr id="44035" name="Picture 3" descr="logo iado 2005 CHICO"/>
          <p:cNvPicPr>
            <a:picLocks noChangeAspect="1" noChangeArrowheads="1"/>
          </p:cNvPicPr>
          <p:nvPr/>
        </p:nvPicPr>
        <p:blipFill>
          <a:blip r:embed="rId4" cstate="print"/>
          <a:srcRect/>
          <a:stretch>
            <a:fillRect/>
          </a:stretch>
        </p:blipFill>
        <p:spPr bwMode="auto">
          <a:xfrm>
            <a:off x="8023225" y="5589588"/>
            <a:ext cx="1008063" cy="1223962"/>
          </a:xfrm>
          <a:prstGeom prst="rect">
            <a:avLst/>
          </a:prstGeom>
          <a:noFill/>
        </p:spPr>
      </p:pic>
      <p:pic>
        <p:nvPicPr>
          <p:cNvPr id="44036" name="Picture 4" descr="logo_EcoManage_Print"/>
          <p:cNvPicPr>
            <a:picLocks noChangeAspect="1" noChangeArrowheads="1"/>
          </p:cNvPicPr>
          <p:nvPr/>
        </p:nvPicPr>
        <p:blipFill>
          <a:blip r:embed="rId5" cstate="print"/>
          <a:srcRect b="12634"/>
          <a:stretch>
            <a:fillRect/>
          </a:stretch>
        </p:blipFill>
        <p:spPr bwMode="auto">
          <a:xfrm>
            <a:off x="6515100" y="115888"/>
            <a:ext cx="2520950" cy="803275"/>
          </a:xfrm>
          <a:prstGeom prst="rect">
            <a:avLst/>
          </a:prstGeom>
          <a:noFill/>
          <a:ln w="9525">
            <a:noFill/>
            <a:miter lim="800000"/>
            <a:headEnd/>
            <a:tailEnd/>
          </a:ln>
        </p:spPr>
      </p:pic>
      <p:pic>
        <p:nvPicPr>
          <p:cNvPr id="44037" name="Picture 5" descr="UE"/>
          <p:cNvPicPr>
            <a:picLocks noChangeAspect="1" noChangeArrowheads="1"/>
          </p:cNvPicPr>
          <p:nvPr/>
        </p:nvPicPr>
        <p:blipFill>
          <a:blip r:embed="rId6" cstate="print"/>
          <a:srcRect/>
          <a:stretch>
            <a:fillRect/>
          </a:stretch>
        </p:blipFill>
        <p:spPr bwMode="auto">
          <a:xfrm>
            <a:off x="250825" y="333375"/>
            <a:ext cx="863600" cy="581025"/>
          </a:xfrm>
          <a:prstGeom prst="rect">
            <a:avLst/>
          </a:prstGeom>
          <a:noFill/>
        </p:spPr>
      </p:pic>
      <p:sp>
        <p:nvSpPr>
          <p:cNvPr id="44038" name="Rectangle 6"/>
          <p:cNvSpPr>
            <a:spLocks noChangeArrowheads="1"/>
          </p:cNvSpPr>
          <p:nvPr/>
        </p:nvSpPr>
        <p:spPr bwMode="auto">
          <a:xfrm>
            <a:off x="250825" y="1125538"/>
            <a:ext cx="3635375" cy="396875"/>
          </a:xfrm>
          <a:prstGeom prst="rect">
            <a:avLst/>
          </a:prstGeom>
          <a:noFill/>
          <a:ln w="9525">
            <a:noFill/>
            <a:miter lim="800000"/>
            <a:headEnd/>
            <a:tailEnd/>
          </a:ln>
          <a:effectLst/>
        </p:spPr>
        <p:txBody>
          <a:bodyPr>
            <a:spAutoFit/>
          </a:bodyPr>
          <a:lstStyle/>
          <a:p>
            <a:r>
              <a:rPr lang="en-US" sz="2000" b="1">
                <a:solidFill>
                  <a:srgbClr val="CC3300"/>
                </a:solidFill>
                <a:cs typeface="Arial" charset="0"/>
              </a:rPr>
              <a:t>PORT ROSALES AREA</a:t>
            </a:r>
            <a:endParaRPr lang="es-ES" sz="2000" b="1">
              <a:solidFill>
                <a:srgbClr val="CC3300"/>
              </a:solidFill>
              <a:cs typeface="Arial" charset="0"/>
            </a:endParaRPr>
          </a:p>
        </p:txBody>
      </p:sp>
      <p:pic>
        <p:nvPicPr>
          <p:cNvPr id="44039" name="Picture 7" descr="ROSALES 3D"/>
          <p:cNvPicPr>
            <a:picLocks noChangeAspect="1" noChangeArrowheads="1"/>
          </p:cNvPicPr>
          <p:nvPr/>
        </p:nvPicPr>
        <p:blipFill>
          <a:blip r:embed="rId7" cstate="print"/>
          <a:srcRect/>
          <a:stretch>
            <a:fillRect/>
          </a:stretch>
        </p:blipFill>
        <p:spPr bwMode="auto">
          <a:xfrm>
            <a:off x="5076825" y="44450"/>
            <a:ext cx="4038600" cy="2401888"/>
          </a:xfrm>
          <a:prstGeom prst="rect">
            <a:avLst/>
          </a:prstGeom>
          <a:noFill/>
          <a:ln w="9525">
            <a:noFill/>
            <a:miter lim="800000"/>
            <a:headEnd/>
            <a:tailEnd/>
          </a:ln>
        </p:spPr>
      </p:pic>
      <p:pic>
        <p:nvPicPr>
          <p:cNvPr id="44040" name="Picture 8" descr="RosalesSViento"/>
          <p:cNvPicPr>
            <a:picLocks noChangeAspect="1" noChangeArrowheads="1" noCrop="1"/>
          </p:cNvPicPr>
          <p:nvPr/>
        </p:nvPicPr>
        <p:blipFill>
          <a:blip r:embed="rId8" cstate="print"/>
          <a:srcRect/>
          <a:stretch>
            <a:fillRect/>
          </a:stretch>
        </p:blipFill>
        <p:spPr bwMode="auto">
          <a:xfrm>
            <a:off x="179388" y="2492375"/>
            <a:ext cx="6408737" cy="4271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20834" name="Rectangle 2"/>
          <p:cNvSpPr>
            <a:spLocks noChangeArrowheads="1"/>
          </p:cNvSpPr>
          <p:nvPr/>
        </p:nvSpPr>
        <p:spPr bwMode="auto">
          <a:xfrm>
            <a:off x="0" y="-26988"/>
            <a:ext cx="1933575" cy="1250951"/>
          </a:xfrm>
          <a:prstGeom prst="rect">
            <a:avLst/>
          </a:prstGeom>
          <a:noFill/>
          <a:ln w="9525">
            <a:noFill/>
            <a:miter lim="800000"/>
            <a:headEnd/>
            <a:tailEnd/>
          </a:ln>
          <a:effectLst/>
        </p:spPr>
        <p:txBody>
          <a:bodyPr wrap="none">
            <a:spAutoFit/>
          </a:bodyPr>
          <a:lstStyle/>
          <a:p>
            <a:r>
              <a:rPr lang="en-US" sz="1600" b="1">
                <a:solidFill>
                  <a:srgbClr val="CC3300"/>
                </a:solidFill>
              </a:rPr>
              <a:t>Port Rosales Area</a:t>
            </a:r>
            <a:br>
              <a:rPr lang="en-US" sz="1600" b="1">
                <a:solidFill>
                  <a:srgbClr val="CC3300"/>
                </a:solidFill>
              </a:rPr>
            </a:br>
            <a:r>
              <a:rPr lang="en-US" sz="1600" b="1">
                <a:solidFill>
                  <a:srgbClr val="CC3300"/>
                </a:solidFill>
              </a:rPr>
              <a:t/>
            </a:r>
            <a:br>
              <a:rPr lang="en-US" sz="1600" b="1">
                <a:solidFill>
                  <a:srgbClr val="CC3300"/>
                </a:solidFill>
              </a:rPr>
            </a:br>
            <a:r>
              <a:rPr lang="en-US" sz="1600" b="1">
                <a:solidFill>
                  <a:srgbClr val="CC3300"/>
                </a:solidFill>
              </a:rPr>
              <a:t>Oil spill</a:t>
            </a:r>
            <a:br>
              <a:rPr lang="en-US" sz="1600" b="1">
                <a:solidFill>
                  <a:srgbClr val="CC3300"/>
                </a:solidFill>
              </a:rPr>
            </a:br>
            <a:r>
              <a:rPr lang="en-US" sz="1400" b="1">
                <a:solidFill>
                  <a:srgbClr val="CC3300"/>
                </a:solidFill>
              </a:rPr>
              <a:t/>
            </a:r>
            <a:br>
              <a:rPr lang="en-US" sz="1400" b="1">
                <a:solidFill>
                  <a:srgbClr val="CC3300"/>
                </a:solidFill>
              </a:rPr>
            </a:br>
            <a:endParaRPr lang="es-ES" sz="1400" b="1">
              <a:solidFill>
                <a:srgbClr val="CC3300"/>
              </a:solidFill>
            </a:endParaRPr>
          </a:p>
        </p:txBody>
      </p:sp>
      <p:pic>
        <p:nvPicPr>
          <p:cNvPr id="120835" name="Picture 3" descr="monoboya2"/>
          <p:cNvPicPr>
            <a:picLocks noGrp="1" noChangeAspect="1" noChangeArrowheads="1"/>
          </p:cNvPicPr>
          <p:nvPr>
            <p:ph sz="half" idx="1"/>
          </p:nvPr>
        </p:nvPicPr>
        <p:blipFill>
          <a:blip r:embed="rId3" cstate="print"/>
          <a:srcRect/>
          <a:stretch>
            <a:fillRect/>
          </a:stretch>
        </p:blipFill>
        <p:spPr bwMode="auto">
          <a:xfrm>
            <a:off x="1331913" y="836613"/>
            <a:ext cx="4686300" cy="2978150"/>
          </a:xfrm>
          <a:noFill/>
        </p:spPr>
      </p:pic>
      <p:pic>
        <p:nvPicPr>
          <p:cNvPr id="120836" name="Picture 4" descr="MohidLogoNet">
            <a:hlinkClick r:id="rId4"/>
          </p:cNvPr>
          <p:cNvPicPr>
            <a:picLocks noGrp="1" noChangeAspect="1" noChangeArrowheads="1"/>
          </p:cNvPicPr>
          <p:nvPr>
            <p:ph sz="quarter" idx="2"/>
          </p:nvPr>
        </p:nvPicPr>
        <p:blipFill>
          <a:blip r:embed="rId5" cstate="print"/>
          <a:srcRect/>
          <a:stretch>
            <a:fillRect/>
          </a:stretch>
        </p:blipFill>
        <p:spPr bwMode="auto">
          <a:xfrm>
            <a:off x="5280025" y="3441700"/>
            <a:ext cx="715963" cy="344488"/>
          </a:xfrm>
          <a:noFill/>
        </p:spPr>
      </p:pic>
      <p:sp>
        <p:nvSpPr>
          <p:cNvPr id="120837" name="Text Box 5"/>
          <p:cNvSpPr txBox="1">
            <a:spLocks noChangeArrowheads="1"/>
          </p:cNvSpPr>
          <p:nvPr/>
        </p:nvSpPr>
        <p:spPr bwMode="auto">
          <a:xfrm>
            <a:off x="3635375" y="4265613"/>
            <a:ext cx="1604963" cy="336550"/>
          </a:xfrm>
          <a:prstGeom prst="rect">
            <a:avLst/>
          </a:prstGeom>
          <a:noFill/>
          <a:ln w="9525">
            <a:noFill/>
            <a:miter lim="800000"/>
            <a:headEnd/>
            <a:tailEnd/>
          </a:ln>
          <a:effectLst/>
        </p:spPr>
        <p:txBody>
          <a:bodyPr wrap="none">
            <a:spAutoFit/>
          </a:bodyPr>
          <a:lstStyle/>
          <a:p>
            <a:r>
              <a:rPr lang="es-ES" sz="1600" b="1">
                <a:solidFill>
                  <a:srgbClr val="FF3300"/>
                </a:solidFill>
              </a:rPr>
              <a:t>Punta Cigueña</a:t>
            </a:r>
          </a:p>
        </p:txBody>
      </p:sp>
      <p:sp>
        <p:nvSpPr>
          <p:cNvPr id="120838" name="Line 6"/>
          <p:cNvSpPr>
            <a:spLocks noChangeShapeType="1"/>
          </p:cNvSpPr>
          <p:nvPr/>
        </p:nvSpPr>
        <p:spPr bwMode="auto">
          <a:xfrm flipH="1" flipV="1">
            <a:off x="3059113" y="3429000"/>
            <a:ext cx="1152525" cy="863600"/>
          </a:xfrm>
          <a:prstGeom prst="line">
            <a:avLst/>
          </a:prstGeom>
          <a:noFill/>
          <a:ln w="38100">
            <a:solidFill>
              <a:schemeClr val="tx1"/>
            </a:solidFill>
            <a:round/>
            <a:headEnd/>
            <a:tailEnd type="triangle" w="med" len="med"/>
          </a:ln>
          <a:effectLst/>
        </p:spPr>
        <p:txBody>
          <a:bodyPr/>
          <a:lstStyle/>
          <a:p>
            <a:endParaRPr lang="pt-PT"/>
          </a:p>
        </p:txBody>
      </p:sp>
      <p:pic>
        <p:nvPicPr>
          <p:cNvPr id="120839" name="Picture 7" descr="monoboya"/>
          <p:cNvPicPr>
            <a:picLocks noGrp="1" noChangeAspect="1" noChangeArrowheads="1"/>
          </p:cNvPicPr>
          <p:nvPr>
            <p:ph sz="quarter" idx="3"/>
          </p:nvPr>
        </p:nvPicPr>
        <p:blipFill>
          <a:blip r:embed="rId6" cstate="print"/>
          <a:srcRect/>
          <a:stretch>
            <a:fillRect/>
          </a:stretch>
        </p:blipFill>
        <p:spPr bwMode="auto">
          <a:xfrm>
            <a:off x="5364163" y="4365625"/>
            <a:ext cx="3441700" cy="2187575"/>
          </a:xfrm>
          <a:noFill/>
        </p:spPr>
      </p:pic>
      <p:sp>
        <p:nvSpPr>
          <p:cNvPr id="120840" name="Line 8"/>
          <p:cNvSpPr>
            <a:spLocks noChangeShapeType="1"/>
          </p:cNvSpPr>
          <p:nvPr/>
        </p:nvSpPr>
        <p:spPr bwMode="auto">
          <a:xfrm>
            <a:off x="4932363" y="4652963"/>
            <a:ext cx="1727200" cy="504825"/>
          </a:xfrm>
          <a:prstGeom prst="line">
            <a:avLst/>
          </a:prstGeom>
          <a:noFill/>
          <a:ln w="38100">
            <a:solidFill>
              <a:schemeClr val="tx1"/>
            </a:solidFill>
            <a:round/>
            <a:headEnd/>
            <a:tailEnd type="triangle" w="med" len="med"/>
          </a:ln>
          <a:effectLst/>
        </p:spPr>
        <p:txBody>
          <a:bodyPr/>
          <a:lstStyle/>
          <a:p>
            <a:endParaRPr lang="pt-PT"/>
          </a:p>
        </p:txBody>
      </p:sp>
      <p:pic>
        <p:nvPicPr>
          <p:cNvPr id="120841" name="Picture 9" descr="DSC03450"/>
          <p:cNvPicPr>
            <a:picLocks noChangeAspect="1" noChangeArrowheads="1"/>
          </p:cNvPicPr>
          <p:nvPr/>
        </p:nvPicPr>
        <p:blipFill>
          <a:blip r:embed="rId7" cstate="print"/>
          <a:srcRect/>
          <a:stretch>
            <a:fillRect/>
          </a:stretch>
        </p:blipFill>
        <p:spPr bwMode="auto">
          <a:xfrm>
            <a:off x="539750" y="4365625"/>
            <a:ext cx="2808288" cy="21066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9218" name="Rectangle 2"/>
          <p:cNvSpPr>
            <a:spLocks noGrp="1" noChangeArrowheads="1"/>
          </p:cNvSpPr>
          <p:nvPr>
            <p:ph type="title"/>
          </p:nvPr>
        </p:nvSpPr>
        <p:spPr bwMode="auto">
          <a:xfrm>
            <a:off x="827088" y="274638"/>
            <a:ext cx="7859712" cy="1143000"/>
          </a:xfrm>
          <a:noFill/>
          <a:ln>
            <a:miter lim="800000"/>
            <a:headEnd/>
            <a:tailEnd/>
          </a:ln>
        </p:spPr>
        <p:txBody>
          <a:bodyPr vert="horz" wrap="square" lIns="91440" tIns="45720" rIns="91440" bIns="45720" numCol="1" anchor="t" anchorCtr="0" compatLnSpc="1">
            <a:prstTxWarp prst="textNoShape">
              <a:avLst/>
            </a:prstTxWarp>
          </a:bodyPr>
          <a:lstStyle/>
          <a:p>
            <a:r>
              <a:rPr lang="en-GB"/>
              <a:t>Study Sites</a:t>
            </a:r>
          </a:p>
        </p:txBody>
      </p:sp>
      <p:pic>
        <p:nvPicPr>
          <p:cNvPr id="9220" name="Picture 4"/>
          <p:cNvPicPr>
            <a:picLocks noChangeAspect="1" noChangeArrowheads="1"/>
          </p:cNvPicPr>
          <p:nvPr/>
        </p:nvPicPr>
        <p:blipFill>
          <a:blip r:embed="rId3" cstate="print"/>
          <a:srcRect/>
          <a:stretch>
            <a:fillRect/>
          </a:stretch>
        </p:blipFill>
        <p:spPr bwMode="auto">
          <a:xfrm>
            <a:off x="2936875" y="1052513"/>
            <a:ext cx="3763963" cy="5805487"/>
          </a:xfrm>
          <a:prstGeom prst="rect">
            <a:avLst/>
          </a:prstGeom>
          <a:noFill/>
        </p:spPr>
      </p:pic>
      <p:sp>
        <p:nvSpPr>
          <p:cNvPr id="9221" name="AutoShape 5"/>
          <p:cNvSpPr>
            <a:spLocks/>
          </p:cNvSpPr>
          <p:nvPr/>
        </p:nvSpPr>
        <p:spPr bwMode="auto">
          <a:xfrm>
            <a:off x="7019925" y="3716338"/>
            <a:ext cx="1320800" cy="939800"/>
          </a:xfrm>
          <a:prstGeom prst="accentCallout1">
            <a:avLst>
              <a:gd name="adj1" fmla="val 12162"/>
              <a:gd name="adj2" fmla="val -5769"/>
              <a:gd name="adj3" fmla="val 11995"/>
              <a:gd name="adj4" fmla="val -97718"/>
            </a:avLst>
          </a:prstGeom>
          <a:solidFill>
            <a:schemeClr val="accent1"/>
          </a:solidFill>
          <a:ln w="28575">
            <a:solidFill>
              <a:schemeClr val="folHlink"/>
            </a:solidFill>
            <a:miter lim="800000"/>
            <a:headEnd/>
            <a:tailEnd type="triangle" w="med" len="med"/>
          </a:ln>
          <a:effectLst/>
        </p:spPr>
        <p:txBody>
          <a:bodyPr/>
          <a:lstStyle/>
          <a:p>
            <a:pPr algn="ctr"/>
            <a:r>
              <a:rPr lang="en-GB" sz="2000">
                <a:latin typeface="Garamond" pitchFamily="18" charset="0"/>
              </a:rPr>
              <a:t>Santos Estuary</a:t>
            </a:r>
          </a:p>
          <a:p>
            <a:pPr algn="ctr"/>
            <a:r>
              <a:rPr lang="en-GB"/>
              <a:t>24ºS</a:t>
            </a:r>
            <a:r>
              <a:rPr lang="en-US"/>
              <a:t> </a:t>
            </a:r>
            <a:endParaRPr lang="en-GB"/>
          </a:p>
        </p:txBody>
      </p:sp>
      <p:sp>
        <p:nvSpPr>
          <p:cNvPr id="9222" name="AutoShape 6"/>
          <p:cNvSpPr>
            <a:spLocks/>
          </p:cNvSpPr>
          <p:nvPr/>
        </p:nvSpPr>
        <p:spPr bwMode="auto">
          <a:xfrm>
            <a:off x="7019925" y="5013325"/>
            <a:ext cx="1584325" cy="1008063"/>
          </a:xfrm>
          <a:prstGeom prst="accentCallout1">
            <a:avLst>
              <a:gd name="adj1" fmla="val 11338"/>
              <a:gd name="adj2" fmla="val -4810"/>
              <a:gd name="adj3" fmla="val -2204"/>
              <a:gd name="adj4" fmla="val -154407"/>
            </a:avLst>
          </a:prstGeom>
          <a:solidFill>
            <a:schemeClr val="accent1"/>
          </a:solidFill>
          <a:ln w="28575">
            <a:solidFill>
              <a:schemeClr val="folHlink"/>
            </a:solidFill>
            <a:miter lim="800000"/>
            <a:headEnd/>
            <a:tailEnd type="triangle" w="med" len="med"/>
          </a:ln>
          <a:effectLst/>
        </p:spPr>
        <p:txBody>
          <a:bodyPr/>
          <a:lstStyle/>
          <a:p>
            <a:pPr algn="ctr"/>
            <a:r>
              <a:rPr lang="en-GB" sz="2000">
                <a:latin typeface="Garamond" pitchFamily="18" charset="0"/>
              </a:rPr>
              <a:t>Bahía Blanca Estuary</a:t>
            </a:r>
            <a:r>
              <a:rPr lang="pt-BR" sz="2000">
                <a:latin typeface="Garamond" pitchFamily="18" charset="0"/>
              </a:rPr>
              <a:t> </a:t>
            </a:r>
          </a:p>
          <a:p>
            <a:pPr algn="ctr"/>
            <a:r>
              <a:rPr lang="en-GB"/>
              <a:t>39ºS</a:t>
            </a:r>
            <a:r>
              <a:rPr lang="en-US"/>
              <a:t> </a:t>
            </a:r>
            <a:endParaRPr lang="pt-BR"/>
          </a:p>
        </p:txBody>
      </p:sp>
      <p:sp>
        <p:nvSpPr>
          <p:cNvPr id="9223" name="AutoShape 7"/>
          <p:cNvSpPr>
            <a:spLocks/>
          </p:cNvSpPr>
          <p:nvPr/>
        </p:nvSpPr>
        <p:spPr bwMode="auto">
          <a:xfrm>
            <a:off x="1187450" y="5300663"/>
            <a:ext cx="1092200" cy="952500"/>
          </a:xfrm>
          <a:prstGeom prst="accentCallout1">
            <a:avLst>
              <a:gd name="adj1" fmla="val 12000"/>
              <a:gd name="adj2" fmla="val 106977"/>
              <a:gd name="adj3" fmla="val 9000"/>
              <a:gd name="adj4" fmla="val 221222"/>
            </a:avLst>
          </a:prstGeom>
          <a:solidFill>
            <a:schemeClr val="accent1"/>
          </a:solidFill>
          <a:ln w="28575">
            <a:solidFill>
              <a:schemeClr val="folHlink"/>
            </a:solidFill>
            <a:miter lim="800000"/>
            <a:headEnd/>
            <a:tailEnd type="triangle" w="med" len="med"/>
          </a:ln>
          <a:effectLst/>
        </p:spPr>
        <p:txBody>
          <a:bodyPr/>
          <a:lstStyle/>
          <a:p>
            <a:pPr algn="ctr"/>
            <a:r>
              <a:rPr lang="en-GB" sz="2000">
                <a:latin typeface="Garamond" pitchFamily="18" charset="0"/>
              </a:rPr>
              <a:t>Aysén Fjord</a:t>
            </a:r>
          </a:p>
          <a:p>
            <a:pPr algn="ctr"/>
            <a:r>
              <a:rPr lang="en-GB"/>
              <a:t>45ºS</a:t>
            </a:r>
            <a:r>
              <a:rPr lang="en-US"/>
              <a:t> </a:t>
            </a:r>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22882" name="Rectangle 2"/>
          <p:cNvSpPr>
            <a:spLocks noGrp="1" noChangeArrowheads="1"/>
          </p:cNvSpPr>
          <p:nvPr>
            <p:ph type="title" sz="quarter"/>
          </p:nvPr>
        </p:nvSpPr>
        <p:spPr bwMode="auto">
          <a:xfrm>
            <a:off x="684213" y="1889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ES" sz="2800"/>
              <a:t>Punta Cigu</a:t>
            </a:r>
            <a:r>
              <a:rPr lang="en-US" sz="2800">
                <a:cs typeface="Arial" charset="0"/>
              </a:rPr>
              <a:t>eña</a:t>
            </a:r>
            <a:br>
              <a:rPr lang="en-US" sz="2800">
                <a:cs typeface="Arial" charset="0"/>
              </a:rPr>
            </a:br>
            <a:r>
              <a:rPr lang="en-US" sz="2800">
                <a:cs typeface="Arial" charset="0"/>
              </a:rPr>
              <a:t>during ebb conditions</a:t>
            </a:r>
            <a:endParaRPr lang="es-ES" sz="2800">
              <a:cs typeface="Arial" charset="0"/>
            </a:endParaRPr>
          </a:p>
        </p:txBody>
      </p:sp>
      <p:pic>
        <p:nvPicPr>
          <p:cNvPr id="122883" name="Picture 3" descr="Pleamar_Bajante_NNE"/>
          <p:cNvPicPr>
            <a:picLocks noGrp="1" noChangeAspect="1" noChangeArrowheads="1" noCrop="1"/>
          </p:cNvPicPr>
          <p:nvPr>
            <p:ph sz="quarter" idx="1"/>
          </p:nvPr>
        </p:nvPicPr>
        <p:blipFill>
          <a:blip r:embed="rId3" cstate="print"/>
          <a:srcRect/>
          <a:stretch>
            <a:fillRect/>
          </a:stretch>
        </p:blipFill>
        <p:spPr bwMode="auto">
          <a:xfrm>
            <a:off x="323850" y="1408113"/>
            <a:ext cx="4002088" cy="2668587"/>
          </a:xfrm>
          <a:noFill/>
        </p:spPr>
      </p:pic>
      <p:pic>
        <p:nvPicPr>
          <p:cNvPr id="122884" name="Picture 4" descr="Pleamar_Bajante_NNO"/>
          <p:cNvPicPr>
            <a:picLocks noGrp="1" noChangeAspect="1" noChangeArrowheads="1" noCrop="1"/>
          </p:cNvPicPr>
          <p:nvPr>
            <p:ph sz="quarter" idx="2"/>
          </p:nvPr>
        </p:nvPicPr>
        <p:blipFill>
          <a:blip r:embed="rId4" cstate="print"/>
          <a:srcRect/>
          <a:stretch>
            <a:fillRect/>
          </a:stretch>
        </p:blipFill>
        <p:spPr bwMode="auto">
          <a:xfrm>
            <a:off x="4530725" y="1412875"/>
            <a:ext cx="4002088" cy="2668588"/>
          </a:xfrm>
          <a:noFill/>
        </p:spPr>
      </p:pic>
      <p:pic>
        <p:nvPicPr>
          <p:cNvPr id="122885" name="Picture 5" descr="Pleamar_Bajante_SSE"/>
          <p:cNvPicPr>
            <a:picLocks noGrp="1" noChangeAspect="1" noChangeArrowheads="1" noCrop="1"/>
          </p:cNvPicPr>
          <p:nvPr>
            <p:ph sz="quarter" idx="3"/>
          </p:nvPr>
        </p:nvPicPr>
        <p:blipFill>
          <a:blip r:embed="rId5" cstate="print"/>
          <a:srcRect/>
          <a:stretch>
            <a:fillRect/>
          </a:stretch>
        </p:blipFill>
        <p:spPr bwMode="auto">
          <a:xfrm>
            <a:off x="4530725" y="4144963"/>
            <a:ext cx="4002088" cy="2668587"/>
          </a:xfrm>
          <a:noFill/>
        </p:spPr>
      </p:pic>
      <p:pic>
        <p:nvPicPr>
          <p:cNvPr id="122886" name="Picture 6" descr="Pleamar_Bajante_SSO"/>
          <p:cNvPicPr>
            <a:picLocks noGrp="1" noChangeAspect="1" noChangeArrowheads="1" noCrop="1"/>
          </p:cNvPicPr>
          <p:nvPr>
            <p:ph sz="quarter" idx="4"/>
          </p:nvPr>
        </p:nvPicPr>
        <p:blipFill>
          <a:blip r:embed="rId6" cstate="print"/>
          <a:srcRect/>
          <a:stretch>
            <a:fillRect/>
          </a:stretch>
        </p:blipFill>
        <p:spPr bwMode="auto">
          <a:xfrm>
            <a:off x="323850" y="4144963"/>
            <a:ext cx="4002088" cy="2668587"/>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95237" name="Rectangle 5"/>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a:t>Santos Estuary</a:t>
            </a:r>
          </a:p>
        </p:txBody>
      </p:sp>
      <p:graphicFrame>
        <p:nvGraphicFramePr>
          <p:cNvPr id="95236" name="Object 4"/>
          <p:cNvGraphicFramePr>
            <a:graphicFrameLocks noGrp="1" noChangeAspect="1"/>
          </p:cNvGraphicFramePr>
          <p:nvPr>
            <p:ph idx="1"/>
          </p:nvPr>
        </p:nvGraphicFramePr>
        <p:xfrm>
          <a:off x="0" y="1916113"/>
          <a:ext cx="9144000" cy="3149600"/>
        </p:xfrm>
        <a:graphic>
          <a:graphicData uri="http://schemas.openxmlformats.org/presentationml/2006/ole">
            <p:oleObj spid="_x0000_s95236" name="Imagem de bitmap" r:id="rId4" imgW="9123810" imgH="3142857" progId="PBrush">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0240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Main Issues @ </a:t>
            </a:r>
            <a:r>
              <a:rPr lang="es-CL"/>
              <a:t>Santos</a:t>
            </a:r>
          </a:p>
        </p:txBody>
      </p:sp>
      <p:sp>
        <p:nvSpPr>
          <p:cNvPr id="102403" name="Rectangle 3"/>
          <p:cNvSpPr>
            <a:spLocks noGrp="1" noChangeArrowheads="1"/>
          </p:cNvSpPr>
          <p:nvPr>
            <p:ph type="body" idx="1"/>
          </p:nvPr>
        </p:nvSpPr>
        <p:spPr bwMode="auto">
          <a:xfrm>
            <a:off x="914400" y="2133600"/>
            <a:ext cx="8229600" cy="3095625"/>
          </a:xfrm>
          <a:noFill/>
          <a:ln>
            <a:miter lim="800000"/>
            <a:headEnd/>
            <a:tailEnd/>
          </a:ln>
        </p:spPr>
        <p:txBody>
          <a:bodyPr vert="horz" wrap="square" lIns="91440" tIns="45720" rIns="91440" bIns="45720" numCol="1" anchor="t" anchorCtr="0" compatLnSpc="1">
            <a:prstTxWarp prst="textNoShape">
              <a:avLst/>
            </a:prstTxWarp>
          </a:bodyPr>
          <a:lstStyle/>
          <a:p>
            <a:r>
              <a:rPr lang="en-US"/>
              <a:t>Industrial &amp; Domestic effluents;</a:t>
            </a:r>
          </a:p>
          <a:p>
            <a:r>
              <a:rPr lang="en-US"/>
              <a:t>Port Activities: dredging;</a:t>
            </a:r>
          </a:p>
          <a:p>
            <a:r>
              <a:rPr lang="en-US"/>
              <a:t>Tourism &amp; Preservation of natural environment</a:t>
            </a:r>
          </a:p>
          <a:p>
            <a:r>
              <a:rPr lang="en-US"/>
              <a:t>Watershed management.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9318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9318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grpSp>
        <p:nvGrpSpPr>
          <p:cNvPr id="93194" name="Group 10"/>
          <p:cNvGrpSpPr>
            <a:grpSpLocks/>
          </p:cNvGrpSpPr>
          <p:nvPr/>
        </p:nvGrpSpPr>
        <p:grpSpPr bwMode="auto">
          <a:xfrm>
            <a:off x="0" y="0"/>
            <a:ext cx="9144000" cy="6864350"/>
            <a:chOff x="0" y="0"/>
            <a:chExt cx="5760" cy="4324"/>
          </a:xfrm>
        </p:grpSpPr>
        <p:pic>
          <p:nvPicPr>
            <p:cNvPr id="93189" name="Picture 5" descr="porto seculo 20"/>
            <p:cNvPicPr>
              <a:picLocks noChangeAspect="1" noChangeArrowheads="1"/>
            </p:cNvPicPr>
            <p:nvPr/>
          </p:nvPicPr>
          <p:blipFill>
            <a:blip r:embed="rId3" cstate="print"/>
            <a:srcRect t="2045"/>
            <a:stretch>
              <a:fillRect/>
            </a:stretch>
          </p:blipFill>
          <p:spPr bwMode="auto">
            <a:xfrm>
              <a:off x="2880" y="0"/>
              <a:ext cx="2880" cy="2228"/>
            </a:xfrm>
            <a:prstGeom prst="rect">
              <a:avLst/>
            </a:prstGeom>
            <a:noFill/>
          </p:spPr>
        </p:pic>
        <p:pic>
          <p:nvPicPr>
            <p:cNvPr id="93190" name="Picture 6" descr="mangue do Rio das oncas"/>
            <p:cNvPicPr>
              <a:picLocks noChangeAspect="1" noChangeArrowheads="1"/>
            </p:cNvPicPr>
            <p:nvPr/>
          </p:nvPicPr>
          <p:blipFill>
            <a:blip r:embed="rId4" cstate="print"/>
            <a:srcRect/>
            <a:stretch>
              <a:fillRect/>
            </a:stretch>
          </p:blipFill>
          <p:spPr bwMode="auto">
            <a:xfrm>
              <a:off x="0" y="2"/>
              <a:ext cx="2925" cy="2239"/>
            </a:xfrm>
            <a:prstGeom prst="rect">
              <a:avLst/>
            </a:prstGeom>
            <a:noFill/>
          </p:spPr>
        </p:pic>
        <p:pic>
          <p:nvPicPr>
            <p:cNvPr id="93191" name="Picture 7" descr="air pollution"/>
            <p:cNvPicPr>
              <a:picLocks noChangeAspect="1" noChangeArrowheads="1"/>
            </p:cNvPicPr>
            <p:nvPr/>
          </p:nvPicPr>
          <p:blipFill>
            <a:blip r:embed="rId5" cstate="print"/>
            <a:srcRect/>
            <a:stretch>
              <a:fillRect/>
            </a:stretch>
          </p:blipFill>
          <p:spPr bwMode="auto">
            <a:xfrm>
              <a:off x="0" y="2218"/>
              <a:ext cx="3696" cy="2106"/>
            </a:xfrm>
            <a:prstGeom prst="rect">
              <a:avLst/>
            </a:prstGeom>
            <a:noFill/>
          </p:spPr>
        </p:pic>
        <p:pic>
          <p:nvPicPr>
            <p:cNvPr id="93193" name="Picture 9" descr="DSC05585"/>
            <p:cNvPicPr>
              <a:picLocks noChangeAspect="1" noChangeArrowheads="1"/>
            </p:cNvPicPr>
            <p:nvPr/>
          </p:nvPicPr>
          <p:blipFill>
            <a:blip r:embed="rId6" cstate="print"/>
            <a:srcRect/>
            <a:stretch>
              <a:fillRect/>
            </a:stretch>
          </p:blipFill>
          <p:spPr bwMode="auto">
            <a:xfrm>
              <a:off x="2925" y="2195"/>
              <a:ext cx="2835" cy="2125"/>
            </a:xfrm>
            <a:prstGeom prst="rect">
              <a:avLst/>
            </a:prstGeom>
            <a:noFill/>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favelas no mangue"/>
          <p:cNvPicPr>
            <a:picLocks noChangeAspect="1" noChangeArrowheads="1"/>
          </p:cNvPicPr>
          <p:nvPr/>
        </p:nvPicPr>
        <p:blipFill>
          <a:blip r:embed="rId2" cstate="print"/>
          <a:srcRect/>
          <a:stretch>
            <a:fillRect/>
          </a:stretch>
        </p:blipFill>
        <p:spPr bwMode="auto">
          <a:xfrm>
            <a:off x="539552" y="980728"/>
            <a:ext cx="8293619" cy="5133727"/>
          </a:xfrm>
          <a:prstGeom prst="rect">
            <a:avLst/>
          </a:prstGeom>
          <a:noFill/>
        </p:spPr>
      </p:pic>
      <p:sp>
        <p:nvSpPr>
          <p:cNvPr id="272387" name="Text Box 3"/>
          <p:cNvSpPr txBox="1">
            <a:spLocks noChangeArrowheads="1"/>
          </p:cNvSpPr>
          <p:nvPr/>
        </p:nvSpPr>
        <p:spPr bwMode="auto">
          <a:xfrm>
            <a:off x="7010400" y="6583363"/>
            <a:ext cx="1519238" cy="274637"/>
          </a:xfrm>
          <a:prstGeom prst="rect">
            <a:avLst/>
          </a:prstGeom>
          <a:noFill/>
          <a:ln w="9525">
            <a:noFill/>
            <a:miter lim="800000"/>
            <a:headEnd/>
            <a:tailEnd/>
          </a:ln>
          <a:effectLst/>
        </p:spPr>
        <p:txBody>
          <a:bodyPr wrap="none">
            <a:spAutoFit/>
          </a:bodyPr>
          <a:lstStyle/>
          <a:p>
            <a:r>
              <a:rPr lang="pt-BR" sz="1200">
                <a:latin typeface="Arial" charset="0"/>
              </a:rPr>
              <a:t>Olmos &amp; Silva 2003</a:t>
            </a:r>
          </a:p>
        </p:txBody>
      </p:sp>
      <p:sp>
        <p:nvSpPr>
          <p:cNvPr id="272391" name="Text Box 7"/>
          <p:cNvSpPr txBox="1">
            <a:spLocks noChangeArrowheads="1"/>
          </p:cNvSpPr>
          <p:nvPr/>
        </p:nvSpPr>
        <p:spPr bwMode="auto">
          <a:xfrm>
            <a:off x="2422525" y="269875"/>
            <a:ext cx="3214688" cy="457200"/>
          </a:xfrm>
          <a:prstGeom prst="rect">
            <a:avLst/>
          </a:prstGeom>
          <a:noFill/>
          <a:ln w="9525">
            <a:noFill/>
            <a:miter lim="800000"/>
            <a:headEnd/>
            <a:tailEnd/>
          </a:ln>
          <a:effectLst/>
        </p:spPr>
        <p:txBody>
          <a:bodyPr wrap="none">
            <a:spAutoFit/>
          </a:bodyPr>
          <a:lstStyle/>
          <a:p>
            <a:r>
              <a:rPr lang="en-US" b="1" dirty="0"/>
              <a:t>Detecting the pressures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135170" name="Picture 2" descr="PB1"/>
          <p:cNvPicPr>
            <a:picLocks noChangeAspect="1" noChangeArrowheads="1"/>
          </p:cNvPicPr>
          <p:nvPr/>
        </p:nvPicPr>
        <p:blipFill>
          <a:blip r:embed="rId3" cstate="print"/>
          <a:srcRect/>
          <a:stretch>
            <a:fillRect/>
          </a:stretch>
        </p:blipFill>
        <p:spPr bwMode="auto">
          <a:xfrm>
            <a:off x="-2239963" y="-403225"/>
            <a:ext cx="13623926" cy="7664450"/>
          </a:xfrm>
          <a:prstGeom prst="rect">
            <a:avLst/>
          </a:prstGeom>
          <a:noFill/>
        </p:spPr>
      </p:pic>
      <p:sp>
        <p:nvSpPr>
          <p:cNvPr id="135171" name="Text Box 3"/>
          <p:cNvSpPr txBox="1">
            <a:spLocks noChangeArrowheads="1"/>
          </p:cNvSpPr>
          <p:nvPr/>
        </p:nvSpPr>
        <p:spPr bwMode="auto">
          <a:xfrm>
            <a:off x="150813" y="200025"/>
            <a:ext cx="2927350" cy="273050"/>
          </a:xfrm>
          <a:prstGeom prst="rect">
            <a:avLst/>
          </a:prstGeom>
          <a:solidFill>
            <a:schemeClr val="bg1"/>
          </a:solidFill>
          <a:ln w="9525">
            <a:noFill/>
            <a:miter lim="800000"/>
            <a:headEnd/>
            <a:tailEnd/>
          </a:ln>
          <a:effectLst/>
        </p:spPr>
        <p:txBody>
          <a:bodyPr wrap="none" lIns="40636" tIns="20318" rIns="40636" bIns="20318">
            <a:spAutoFit/>
          </a:bodyPr>
          <a:lstStyle/>
          <a:p>
            <a:r>
              <a:rPr lang="pt-BR" b="1"/>
              <a:t>Scenarios and MOHID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137218" name="Picture 2" descr="figure7"/>
          <p:cNvPicPr>
            <a:picLocks noChangeAspect="1" noChangeArrowheads="1"/>
          </p:cNvPicPr>
          <p:nvPr/>
        </p:nvPicPr>
        <p:blipFill>
          <a:blip r:embed="rId3" cstate="print"/>
          <a:srcRect/>
          <a:stretch>
            <a:fillRect/>
          </a:stretch>
        </p:blipFill>
        <p:spPr bwMode="auto">
          <a:xfrm>
            <a:off x="855663" y="846138"/>
            <a:ext cx="7050087" cy="5240337"/>
          </a:xfrm>
          <a:prstGeom prst="rect">
            <a:avLst/>
          </a:prstGeom>
          <a:noFill/>
        </p:spPr>
      </p:pic>
      <p:sp>
        <p:nvSpPr>
          <p:cNvPr id="137219" name="Text Box 3"/>
          <p:cNvSpPr txBox="1">
            <a:spLocks noChangeArrowheads="1"/>
          </p:cNvSpPr>
          <p:nvPr/>
        </p:nvSpPr>
        <p:spPr bwMode="auto">
          <a:xfrm>
            <a:off x="4111625" y="0"/>
            <a:ext cx="5032375" cy="590550"/>
          </a:xfrm>
          <a:prstGeom prst="rect">
            <a:avLst/>
          </a:prstGeom>
          <a:noFill/>
          <a:ln w="9525">
            <a:noFill/>
            <a:miter lim="800000"/>
            <a:headEnd/>
            <a:tailEnd/>
          </a:ln>
          <a:effectLst/>
        </p:spPr>
        <p:txBody>
          <a:bodyPr lIns="40636" tIns="20318" rIns="40636" bIns="20318">
            <a:spAutoFit/>
          </a:bodyPr>
          <a:lstStyle/>
          <a:p>
            <a:pPr>
              <a:spcBef>
                <a:spcPct val="50000"/>
              </a:spcBef>
            </a:pPr>
            <a:r>
              <a:rPr lang="en-GB" b="1"/>
              <a:t>Coliform concentration results for the different tidal stages ( scenario 2007-2008)</a:t>
            </a:r>
            <a:r>
              <a:rPr lang="pt-BR" b="1"/>
              <a:t> </a:t>
            </a:r>
            <a:endParaRPr lang="en-US" b="1"/>
          </a:p>
        </p:txBody>
      </p:sp>
      <p:sp>
        <p:nvSpPr>
          <p:cNvPr id="137220" name="Text Box 4"/>
          <p:cNvSpPr txBox="1">
            <a:spLocks noChangeArrowheads="1"/>
          </p:cNvSpPr>
          <p:nvPr/>
        </p:nvSpPr>
        <p:spPr bwMode="auto">
          <a:xfrm>
            <a:off x="900113" y="260350"/>
            <a:ext cx="2635250" cy="315913"/>
          </a:xfrm>
          <a:prstGeom prst="rect">
            <a:avLst/>
          </a:prstGeom>
          <a:noFill/>
          <a:ln w="9525">
            <a:noFill/>
            <a:miter lim="800000"/>
            <a:headEnd/>
            <a:tailEnd/>
          </a:ln>
          <a:effectLst/>
        </p:spPr>
        <p:txBody>
          <a:bodyPr wrap="none" lIns="40636" tIns="20318" rIns="40636" bIns="20318">
            <a:spAutoFit/>
          </a:bodyPr>
          <a:lstStyle/>
          <a:p>
            <a:r>
              <a:rPr lang="pt-BR" b="1"/>
              <a:t>First scenario - Sewage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42340" name="Rectangle 4"/>
          <p:cNvSpPr>
            <a:spLocks noGrp="1" noChangeArrowheads="1"/>
          </p:cNvSpPr>
          <p:nvPr>
            <p:ph type="title"/>
          </p:nvPr>
        </p:nvSpPr>
        <p:spPr bwMode="auto">
          <a:xfrm>
            <a:off x="457200" y="-152400"/>
            <a:ext cx="8229600" cy="990600"/>
          </a:xfrm>
          <a:noFill/>
          <a:ln>
            <a:miter lim="800000"/>
            <a:headEnd/>
            <a:tailEnd/>
          </a:ln>
        </p:spPr>
        <p:txBody>
          <a:bodyPr vert="horz" wrap="square" lIns="91440" tIns="45720" rIns="91440" bIns="45720" numCol="1" anchor="ctr" anchorCtr="0" compatLnSpc="1">
            <a:prstTxWarp prst="textNoShape">
              <a:avLst/>
            </a:prstTxWarp>
          </a:bodyPr>
          <a:lstStyle/>
          <a:p>
            <a:r>
              <a:rPr lang="en-GB"/>
              <a:t>Results</a:t>
            </a:r>
          </a:p>
        </p:txBody>
      </p:sp>
      <p:sp>
        <p:nvSpPr>
          <p:cNvPr id="142341" name="Rectangle 5"/>
          <p:cNvSpPr>
            <a:spLocks noGrp="1" noChangeArrowheads="1"/>
          </p:cNvSpPr>
          <p:nvPr>
            <p:ph type="body" idx="1"/>
          </p:nvPr>
        </p:nvSpPr>
        <p:spPr bwMode="auto">
          <a:xfrm>
            <a:off x="6172200" y="1196975"/>
            <a:ext cx="2971800" cy="4830763"/>
          </a:xfrm>
          <a:noFill/>
          <a:ln>
            <a:miter lim="800000"/>
            <a:headEnd/>
            <a:tailEnd/>
          </a:ln>
        </p:spPr>
        <p:txBody>
          <a:bodyPr vert="horz" wrap="square" lIns="91440" tIns="45720" rIns="91440" bIns="45720" numCol="1" anchor="t" anchorCtr="0" compatLnSpc="1">
            <a:prstTxWarp prst="textNoShape">
              <a:avLst/>
            </a:prstTxWarp>
          </a:bodyPr>
          <a:lstStyle/>
          <a:p>
            <a:r>
              <a:rPr lang="en-GB" sz="1600"/>
              <a:t>Pollution concentrations increased in case 2 due to an increase in population and not in the water treatment</a:t>
            </a:r>
          </a:p>
          <a:p>
            <a:endParaRPr lang="en-GB" sz="1600"/>
          </a:p>
          <a:p>
            <a:r>
              <a:rPr lang="en-GB" sz="1600"/>
              <a:t>Significant reduction of </a:t>
            </a:r>
            <a:r>
              <a:rPr lang="en-GB" sz="1600" i="1"/>
              <a:t>E. Coli</a:t>
            </a:r>
            <a:r>
              <a:rPr lang="en-GB" sz="1600"/>
              <a:t> concentrations in scenario 3 (however with values around 10E</a:t>
            </a:r>
            <a:r>
              <a:rPr lang="en-GB" sz="1600" baseline="30000"/>
              <a:t>3</a:t>
            </a:r>
            <a:r>
              <a:rPr lang="en-GB" sz="1600"/>
              <a:t> MPN/100ml)</a:t>
            </a:r>
          </a:p>
          <a:p>
            <a:endParaRPr lang="en-GB" sz="1600"/>
          </a:p>
          <a:p>
            <a:r>
              <a:rPr lang="en-GB" sz="1600"/>
              <a:t>Faecal pollution irradiation in nearly all the estuary with the exception of the UWWTP and outfall influence area</a:t>
            </a:r>
          </a:p>
        </p:txBody>
      </p:sp>
      <p:pic>
        <p:nvPicPr>
          <p:cNvPr id="142342" name="Picture 6" descr="Figure3"/>
          <p:cNvPicPr>
            <a:picLocks noChangeAspect="1" noChangeArrowheads="1"/>
          </p:cNvPicPr>
          <p:nvPr/>
        </p:nvPicPr>
        <p:blipFill>
          <a:blip r:embed="rId3" cstate="print"/>
          <a:srcRect/>
          <a:stretch>
            <a:fillRect/>
          </a:stretch>
        </p:blipFill>
        <p:spPr bwMode="auto">
          <a:xfrm>
            <a:off x="323850" y="711200"/>
            <a:ext cx="6172200" cy="61468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09924" name="Picture 4" descr="DSCF030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9925" name="Rectangle 5"/>
          <p:cNvSpPr>
            <a:spLocks noChangeArrowheads="1"/>
          </p:cNvSpPr>
          <p:nvPr/>
        </p:nvSpPr>
        <p:spPr bwMode="auto">
          <a:xfrm>
            <a:off x="395288" y="620713"/>
            <a:ext cx="8229600" cy="1143000"/>
          </a:xfrm>
          <a:prstGeom prst="rect">
            <a:avLst/>
          </a:prstGeom>
          <a:noFill/>
          <a:ln w="9525">
            <a:noFill/>
            <a:miter lim="800000"/>
            <a:headEnd/>
            <a:tailEnd/>
          </a:ln>
          <a:effectLst/>
        </p:spPr>
        <p:txBody>
          <a:bodyPr/>
          <a:lstStyle/>
          <a:p>
            <a:pPr algn="ctr"/>
            <a:r>
              <a:rPr lang="en-GB" sz="4400">
                <a:solidFill>
                  <a:schemeClr val="bg1"/>
                </a:solidFill>
              </a:rPr>
              <a:t>Aysén Fjord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5222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Main Issues @ Aysén</a:t>
            </a:r>
          </a:p>
        </p:txBody>
      </p:sp>
      <p:sp>
        <p:nvSpPr>
          <p:cNvPr id="52227" name="Rectangle 3"/>
          <p:cNvSpPr>
            <a:spLocks noGrp="1" noChangeArrowheads="1"/>
          </p:cNvSpPr>
          <p:nvPr>
            <p:ph type="body" idx="1"/>
          </p:nvPr>
        </p:nvSpPr>
        <p:spPr bwMode="auto">
          <a:xfrm>
            <a:off x="1403350" y="2133600"/>
            <a:ext cx="7343775" cy="3095625"/>
          </a:xfrm>
          <a:noFill/>
          <a:ln>
            <a:miter lim="800000"/>
            <a:headEnd/>
            <a:tailEnd/>
          </a:ln>
        </p:spPr>
        <p:txBody>
          <a:bodyPr vert="horz" wrap="square" lIns="91440" tIns="45720" rIns="91440" bIns="45720" numCol="1" anchor="t" anchorCtr="0" compatLnSpc="1">
            <a:prstTxWarp prst="textNoShape">
              <a:avLst/>
            </a:prstTxWarp>
          </a:bodyPr>
          <a:lstStyle/>
          <a:p>
            <a:r>
              <a:rPr lang="en-US"/>
              <a:t>Aquaculture,</a:t>
            </a:r>
          </a:p>
          <a:p>
            <a:r>
              <a:rPr lang="en-US"/>
              <a:t>Tourism &amp; Preservation of natural environment,</a:t>
            </a:r>
          </a:p>
          <a:p>
            <a:r>
              <a:rPr lang="en-US"/>
              <a:t>Catchment management.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4338" name="Rectangle 2"/>
          <p:cNvSpPr>
            <a:spLocks noGrp="1" noChangeArrowheads="1"/>
          </p:cNvSpPr>
          <p:nvPr>
            <p:ph type="title"/>
          </p:nvPr>
        </p:nvSpPr>
        <p:spPr bwMode="auto">
          <a:xfrm>
            <a:off x="827088" y="260350"/>
            <a:ext cx="7993062" cy="1157288"/>
          </a:xfrm>
          <a:noFill/>
          <a:ln>
            <a:miter lim="800000"/>
            <a:headEnd/>
            <a:tailEnd/>
          </a:ln>
        </p:spPr>
        <p:txBody>
          <a:bodyPr vert="horz" wrap="square" lIns="91440" tIns="45720" rIns="91440" bIns="45720" numCol="1" anchor="t" anchorCtr="0" compatLnSpc="1">
            <a:prstTxWarp prst="textNoShape">
              <a:avLst/>
            </a:prstTxWarp>
          </a:bodyPr>
          <a:lstStyle/>
          <a:p>
            <a:r>
              <a:rPr lang="en-US" sz="4000" dirty="0"/>
              <a:t>Strategic Objectives of </a:t>
            </a:r>
            <a:r>
              <a:rPr lang="en-US" sz="4000" dirty="0" err="1"/>
              <a:t>EcoManage</a:t>
            </a:r>
            <a:endParaRPr lang="pt-PT" sz="4000" dirty="0"/>
          </a:p>
        </p:txBody>
      </p:sp>
      <p:sp>
        <p:nvSpPr>
          <p:cNvPr id="14339" name="Rectangle 3"/>
          <p:cNvSpPr>
            <a:spLocks noGrp="1" noChangeArrowheads="1"/>
          </p:cNvSpPr>
          <p:nvPr>
            <p:ph type="body" idx="1"/>
          </p:nvPr>
        </p:nvSpPr>
        <p:spPr bwMode="auto">
          <a:xfrm>
            <a:off x="457200" y="1600200"/>
            <a:ext cx="8229600" cy="4349750"/>
          </a:xfrm>
          <a:noFill/>
          <a:ln>
            <a:miter lim="800000"/>
            <a:headEnd/>
            <a:tailEnd/>
          </a:ln>
        </p:spPr>
        <p:txBody>
          <a:bodyPr vert="horz" wrap="square" lIns="91440" tIns="45720" rIns="91440" bIns="45720" numCol="1" anchor="t" anchorCtr="0" compatLnSpc="1">
            <a:prstTxWarp prst="textNoShape">
              <a:avLst/>
            </a:prstTxWarp>
          </a:bodyPr>
          <a:lstStyle/>
          <a:p>
            <a:pPr marL="609600" indent="-609600">
              <a:lnSpc>
                <a:spcPct val="90000"/>
              </a:lnSpc>
            </a:pPr>
            <a:r>
              <a:rPr lang="en-GB" sz="2800"/>
              <a:t>Provide </a:t>
            </a:r>
            <a:r>
              <a:rPr lang="en-GB" sz="2800" u="sng"/>
              <a:t>interdisciplinary framework</a:t>
            </a:r>
            <a:r>
              <a:rPr lang="en-GB" sz="2800"/>
              <a:t> to assist on resolving conflicting uses of resources;</a:t>
            </a:r>
            <a:endParaRPr lang="fr-FR" sz="2800"/>
          </a:p>
          <a:p>
            <a:pPr marL="609600" indent="-609600">
              <a:lnSpc>
                <a:spcPct val="90000"/>
              </a:lnSpc>
            </a:pPr>
            <a:r>
              <a:rPr lang="en-GB" sz="2800" u="sng"/>
              <a:t>Coupling of models</a:t>
            </a:r>
            <a:r>
              <a:rPr lang="en-GB" sz="2800"/>
              <a:t> to describe the whole human-ecosystem interaction, </a:t>
            </a:r>
            <a:r>
              <a:rPr lang="en-GB" sz="2800" u="sng"/>
              <a:t>including its physical, ecological and social parts</a:t>
            </a:r>
            <a:r>
              <a:rPr lang="en-GB" sz="2800"/>
              <a:t>.</a:t>
            </a:r>
            <a:endParaRPr lang="fr-FR" sz="2800"/>
          </a:p>
          <a:p>
            <a:pPr marL="609600" indent="-609600">
              <a:lnSpc>
                <a:spcPct val="90000"/>
              </a:lnSpc>
            </a:pPr>
            <a:r>
              <a:rPr lang="en-GB" sz="2800"/>
              <a:t>To understand and quantify </a:t>
            </a:r>
            <a:r>
              <a:rPr lang="en-GB" sz="2800" u="sng"/>
              <a:t>similarities and differences of estuarine</a:t>
            </a:r>
            <a:r>
              <a:rPr lang="en-GB" sz="2800"/>
              <a:t> response to anthropogenic impacts.</a:t>
            </a:r>
            <a:endParaRPr lang="fr-FR" sz="2800"/>
          </a:p>
          <a:p>
            <a:pPr marL="609600" indent="-609600">
              <a:lnSpc>
                <a:spcPct val="90000"/>
              </a:lnSpc>
            </a:pPr>
            <a:r>
              <a:rPr lang="en-GB" sz="2800"/>
              <a:t>To provide scientifically-sound </a:t>
            </a:r>
            <a:r>
              <a:rPr lang="en-GB" sz="2800" u="sng"/>
              <a:t>support to local environmental managers.</a:t>
            </a:r>
            <a:endParaRPr lang="pt-PT" sz="2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104453" name="Picture 5" descr="Dsc02656"/>
          <p:cNvPicPr>
            <a:picLocks noChangeAspect="1" noChangeArrowheads="1"/>
          </p:cNvPicPr>
          <p:nvPr/>
        </p:nvPicPr>
        <p:blipFill>
          <a:blip r:embed="rId3" cstate="print"/>
          <a:srcRect/>
          <a:stretch>
            <a:fillRect/>
          </a:stretch>
        </p:blipFill>
        <p:spPr bwMode="auto">
          <a:xfrm>
            <a:off x="4421188" y="3314700"/>
            <a:ext cx="4722812" cy="3543300"/>
          </a:xfrm>
          <a:prstGeom prst="rect">
            <a:avLst/>
          </a:prstGeom>
          <a:noFill/>
        </p:spPr>
      </p:pic>
      <p:pic>
        <p:nvPicPr>
          <p:cNvPr id="104454" name="Picture 6" descr="DSC03234"/>
          <p:cNvPicPr>
            <a:picLocks noChangeAspect="1" noChangeArrowheads="1"/>
          </p:cNvPicPr>
          <p:nvPr/>
        </p:nvPicPr>
        <p:blipFill>
          <a:blip r:embed="rId4" cstate="print"/>
          <a:srcRect l="21872" t="29163" r="21872" b="29163"/>
          <a:stretch>
            <a:fillRect/>
          </a:stretch>
        </p:blipFill>
        <p:spPr bwMode="auto">
          <a:xfrm>
            <a:off x="3132138" y="0"/>
            <a:ext cx="6011862" cy="3340100"/>
          </a:xfrm>
          <a:prstGeom prst="rect">
            <a:avLst/>
          </a:prstGeom>
          <a:noFill/>
        </p:spPr>
      </p:pic>
      <p:pic>
        <p:nvPicPr>
          <p:cNvPr id="104455" name="Picture 7" descr="Dsc03041"/>
          <p:cNvPicPr>
            <a:picLocks noChangeAspect="1" noChangeArrowheads="1"/>
          </p:cNvPicPr>
          <p:nvPr/>
        </p:nvPicPr>
        <p:blipFill>
          <a:blip r:embed="rId5" cstate="print"/>
          <a:srcRect/>
          <a:stretch>
            <a:fillRect/>
          </a:stretch>
        </p:blipFill>
        <p:spPr bwMode="auto">
          <a:xfrm>
            <a:off x="0" y="3430588"/>
            <a:ext cx="4572000" cy="3427412"/>
          </a:xfrm>
          <a:prstGeom prst="rect">
            <a:avLst/>
          </a:prstGeom>
          <a:noFill/>
        </p:spPr>
      </p:pic>
      <p:pic>
        <p:nvPicPr>
          <p:cNvPr id="104456" name="Picture 8" descr="Dsc03186"/>
          <p:cNvPicPr>
            <a:picLocks noChangeAspect="1" noChangeArrowheads="1"/>
          </p:cNvPicPr>
          <p:nvPr/>
        </p:nvPicPr>
        <p:blipFill>
          <a:blip r:embed="rId6" cstate="print"/>
          <a:srcRect/>
          <a:stretch>
            <a:fillRect/>
          </a:stretch>
        </p:blipFill>
        <p:spPr bwMode="auto">
          <a:xfrm>
            <a:off x="0" y="0"/>
            <a:ext cx="4572000" cy="3429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2697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a:t>Modelling Strategy</a:t>
            </a:r>
          </a:p>
        </p:txBody>
      </p:sp>
      <p:grpSp>
        <p:nvGrpSpPr>
          <p:cNvPr id="126980" name="Group 4"/>
          <p:cNvGrpSpPr>
            <a:grpSpLocks/>
          </p:cNvGrpSpPr>
          <p:nvPr/>
        </p:nvGrpSpPr>
        <p:grpSpPr bwMode="auto">
          <a:xfrm>
            <a:off x="900113" y="1125538"/>
            <a:ext cx="7943850" cy="5284787"/>
            <a:chOff x="0" y="0"/>
            <a:chExt cx="5568" cy="4313"/>
          </a:xfrm>
        </p:grpSpPr>
        <p:pic>
          <p:nvPicPr>
            <p:cNvPr id="126981" name="Picture 5"/>
            <p:cNvPicPr>
              <a:picLocks noChangeAspect="1" noChangeArrowheads="1"/>
            </p:cNvPicPr>
            <p:nvPr/>
          </p:nvPicPr>
          <p:blipFill>
            <a:blip r:embed="rId3" cstate="print"/>
            <a:srcRect l="61380" t="4503" r="783" b="13104"/>
            <a:stretch>
              <a:fillRect/>
            </a:stretch>
          </p:blipFill>
          <p:spPr bwMode="auto">
            <a:xfrm>
              <a:off x="2855" y="2208"/>
              <a:ext cx="2417" cy="2105"/>
            </a:xfrm>
            <a:prstGeom prst="rect">
              <a:avLst/>
            </a:prstGeom>
            <a:noFill/>
            <a:ln w="38100">
              <a:solidFill>
                <a:schemeClr val="bg1"/>
              </a:solidFill>
              <a:miter lim="800000"/>
              <a:headEnd/>
              <a:tailEnd/>
            </a:ln>
            <a:effectLst/>
          </p:spPr>
        </p:pic>
        <p:pic>
          <p:nvPicPr>
            <p:cNvPr id="126982" name="Picture 6"/>
            <p:cNvPicPr>
              <a:picLocks noChangeAspect="1" noChangeArrowheads="1"/>
            </p:cNvPicPr>
            <p:nvPr/>
          </p:nvPicPr>
          <p:blipFill>
            <a:blip r:embed="rId4" cstate="print"/>
            <a:srcRect l="69664" t="4688" r="6393" b="13289"/>
            <a:stretch>
              <a:fillRect/>
            </a:stretch>
          </p:blipFill>
          <p:spPr bwMode="auto">
            <a:xfrm>
              <a:off x="0" y="0"/>
              <a:ext cx="2991" cy="4100"/>
            </a:xfrm>
            <a:prstGeom prst="rect">
              <a:avLst/>
            </a:prstGeom>
            <a:noFill/>
            <a:ln w="38100">
              <a:solidFill>
                <a:schemeClr val="bg1"/>
              </a:solidFill>
              <a:miter lim="800000"/>
              <a:headEnd/>
              <a:tailEnd/>
            </a:ln>
            <a:effectLst/>
          </p:spPr>
        </p:pic>
        <p:pic>
          <p:nvPicPr>
            <p:cNvPr id="126983" name="Picture 7"/>
            <p:cNvPicPr>
              <a:picLocks noChangeAspect="1" noChangeArrowheads="1"/>
            </p:cNvPicPr>
            <p:nvPr/>
          </p:nvPicPr>
          <p:blipFill>
            <a:blip r:embed="rId5" cstate="print"/>
            <a:srcRect l="61292" t="4503" r="708" b="22592"/>
            <a:stretch>
              <a:fillRect/>
            </a:stretch>
          </p:blipFill>
          <p:spPr bwMode="auto">
            <a:xfrm>
              <a:off x="2695" y="0"/>
              <a:ext cx="2873" cy="2205"/>
            </a:xfrm>
            <a:prstGeom prst="rect">
              <a:avLst/>
            </a:prstGeom>
            <a:noFill/>
            <a:ln w="38100">
              <a:solidFill>
                <a:schemeClr val="bg1"/>
              </a:solidFill>
              <a:miter lim="800000"/>
              <a:headEnd/>
              <a:tailEnd/>
            </a:ln>
            <a:effectLst/>
          </p:spPr>
        </p:pic>
        <p:sp>
          <p:nvSpPr>
            <p:cNvPr id="126984" name="Rectangle 8"/>
            <p:cNvSpPr>
              <a:spLocks noChangeArrowheads="1"/>
            </p:cNvSpPr>
            <p:nvPr/>
          </p:nvSpPr>
          <p:spPr bwMode="auto">
            <a:xfrm>
              <a:off x="1512" y="2928"/>
              <a:ext cx="568" cy="240"/>
            </a:xfrm>
            <a:prstGeom prst="rect">
              <a:avLst/>
            </a:prstGeom>
            <a:noFill/>
            <a:ln w="38100">
              <a:solidFill>
                <a:schemeClr val="bg1"/>
              </a:solidFill>
              <a:prstDash val="dash"/>
              <a:miter lim="800000"/>
              <a:headEnd/>
              <a:tailEnd/>
            </a:ln>
            <a:effectLst/>
          </p:spPr>
          <p:txBody>
            <a:bodyPr wrap="none" anchor="ctr"/>
            <a:lstStyle/>
            <a:p>
              <a:endParaRPr lang="pt-PT"/>
            </a:p>
          </p:txBody>
        </p:sp>
        <p:sp>
          <p:nvSpPr>
            <p:cNvPr id="126985" name="Line 9"/>
            <p:cNvSpPr>
              <a:spLocks noChangeShapeType="1"/>
            </p:cNvSpPr>
            <p:nvPr/>
          </p:nvSpPr>
          <p:spPr bwMode="auto">
            <a:xfrm flipV="1">
              <a:off x="1512" y="912"/>
              <a:ext cx="1704" cy="2032"/>
            </a:xfrm>
            <a:prstGeom prst="line">
              <a:avLst/>
            </a:prstGeom>
            <a:noFill/>
            <a:ln w="38100">
              <a:solidFill>
                <a:schemeClr val="bg1"/>
              </a:solidFill>
              <a:prstDash val="dashDot"/>
              <a:round/>
              <a:headEnd/>
              <a:tailEnd/>
            </a:ln>
            <a:effectLst/>
          </p:spPr>
          <p:txBody>
            <a:bodyPr/>
            <a:lstStyle/>
            <a:p>
              <a:endParaRPr lang="pt-PT"/>
            </a:p>
          </p:txBody>
        </p:sp>
        <p:sp>
          <p:nvSpPr>
            <p:cNvPr id="126986" name="Line 10"/>
            <p:cNvSpPr>
              <a:spLocks noChangeShapeType="1"/>
            </p:cNvSpPr>
            <p:nvPr/>
          </p:nvSpPr>
          <p:spPr bwMode="auto">
            <a:xfrm flipV="1">
              <a:off x="2063" y="1604"/>
              <a:ext cx="2176" cy="1320"/>
            </a:xfrm>
            <a:prstGeom prst="line">
              <a:avLst/>
            </a:prstGeom>
            <a:noFill/>
            <a:ln w="38100">
              <a:solidFill>
                <a:schemeClr val="bg1"/>
              </a:solidFill>
              <a:prstDash val="dashDot"/>
              <a:round/>
              <a:headEnd/>
              <a:tailEnd/>
            </a:ln>
            <a:effectLst/>
          </p:spPr>
          <p:txBody>
            <a:bodyPr/>
            <a:lstStyle/>
            <a:p>
              <a:endParaRPr lang="pt-PT"/>
            </a:p>
          </p:txBody>
        </p:sp>
        <p:sp>
          <p:nvSpPr>
            <p:cNvPr id="126987" name="Rectangle 11"/>
            <p:cNvSpPr>
              <a:spLocks noChangeArrowheads="1"/>
            </p:cNvSpPr>
            <p:nvPr/>
          </p:nvSpPr>
          <p:spPr bwMode="auto">
            <a:xfrm>
              <a:off x="3225" y="909"/>
              <a:ext cx="1815" cy="681"/>
            </a:xfrm>
            <a:prstGeom prst="rect">
              <a:avLst/>
            </a:prstGeom>
            <a:noFill/>
            <a:ln w="9525">
              <a:solidFill>
                <a:schemeClr val="bg1"/>
              </a:solidFill>
              <a:miter lim="800000"/>
              <a:headEnd/>
              <a:tailEnd/>
            </a:ln>
            <a:effectLst/>
          </p:spPr>
          <p:txBody>
            <a:bodyPr wrap="none" anchor="ctr"/>
            <a:lstStyle/>
            <a:p>
              <a:endParaRPr lang="pt-PT"/>
            </a:p>
          </p:txBody>
        </p:sp>
        <p:sp>
          <p:nvSpPr>
            <p:cNvPr id="126988" name="Rectangle 12"/>
            <p:cNvSpPr>
              <a:spLocks noChangeArrowheads="1"/>
            </p:cNvSpPr>
            <p:nvPr/>
          </p:nvSpPr>
          <p:spPr bwMode="auto">
            <a:xfrm>
              <a:off x="4791" y="1248"/>
              <a:ext cx="249" cy="291"/>
            </a:xfrm>
            <a:prstGeom prst="rect">
              <a:avLst/>
            </a:prstGeom>
            <a:noFill/>
            <a:ln w="38100">
              <a:solidFill>
                <a:srgbClr val="FF6600"/>
              </a:solidFill>
              <a:prstDash val="dash"/>
              <a:miter lim="800000"/>
              <a:headEnd/>
              <a:tailEnd/>
            </a:ln>
            <a:effectLst/>
          </p:spPr>
          <p:txBody>
            <a:bodyPr wrap="none" anchor="ctr"/>
            <a:lstStyle/>
            <a:p>
              <a:endParaRPr lang="pt-PT"/>
            </a:p>
          </p:txBody>
        </p:sp>
        <p:sp>
          <p:nvSpPr>
            <p:cNvPr id="126989" name="Line 13"/>
            <p:cNvSpPr>
              <a:spLocks noChangeShapeType="1"/>
            </p:cNvSpPr>
            <p:nvPr/>
          </p:nvSpPr>
          <p:spPr bwMode="auto">
            <a:xfrm flipV="1">
              <a:off x="3688" y="1529"/>
              <a:ext cx="1088" cy="730"/>
            </a:xfrm>
            <a:prstGeom prst="line">
              <a:avLst/>
            </a:prstGeom>
            <a:noFill/>
            <a:ln w="38100">
              <a:solidFill>
                <a:srgbClr val="FF6600"/>
              </a:solidFill>
              <a:prstDash val="dashDot"/>
              <a:round/>
              <a:headEnd/>
              <a:tailEnd/>
            </a:ln>
            <a:effectLst/>
          </p:spPr>
          <p:txBody>
            <a:bodyPr/>
            <a:lstStyle/>
            <a:p>
              <a:endParaRPr lang="pt-PT"/>
            </a:p>
          </p:txBody>
        </p:sp>
        <p:sp>
          <p:nvSpPr>
            <p:cNvPr id="126990" name="Line 14"/>
            <p:cNvSpPr>
              <a:spLocks noChangeShapeType="1"/>
            </p:cNvSpPr>
            <p:nvPr/>
          </p:nvSpPr>
          <p:spPr bwMode="auto">
            <a:xfrm flipV="1">
              <a:off x="4822" y="1531"/>
              <a:ext cx="203" cy="1328"/>
            </a:xfrm>
            <a:prstGeom prst="line">
              <a:avLst/>
            </a:prstGeom>
            <a:noFill/>
            <a:ln w="38100">
              <a:solidFill>
                <a:srgbClr val="FF6600"/>
              </a:solidFill>
              <a:prstDash val="dashDot"/>
              <a:round/>
              <a:headEnd/>
              <a:tailEnd/>
            </a:ln>
            <a:effectLst/>
          </p:spPr>
          <p:txBody>
            <a:bodyPr/>
            <a:lstStyle/>
            <a:p>
              <a:endParaRPr lang="pt-PT"/>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195588" name="Picture 4"/>
          <p:cNvPicPr>
            <a:picLocks noChangeAspect="1" noChangeArrowheads="1"/>
          </p:cNvPicPr>
          <p:nvPr/>
        </p:nvPicPr>
        <p:blipFill>
          <a:blip r:embed="rId3" cstate="print"/>
          <a:srcRect/>
          <a:stretch>
            <a:fillRect/>
          </a:stretch>
        </p:blipFill>
        <p:spPr bwMode="auto">
          <a:xfrm>
            <a:off x="250825" y="404813"/>
            <a:ext cx="4456113" cy="5949950"/>
          </a:xfrm>
          <a:prstGeom prst="rect">
            <a:avLst/>
          </a:prstGeom>
          <a:noFill/>
          <a:ln w="9525">
            <a:noFill/>
            <a:miter lim="800000"/>
            <a:headEnd/>
            <a:tailEnd/>
          </a:ln>
        </p:spPr>
      </p:pic>
      <p:pic>
        <p:nvPicPr>
          <p:cNvPr id="195589" name="Picture 5" descr="aysengrapherChacabuco"/>
          <p:cNvPicPr>
            <a:picLocks noChangeAspect="1" noChangeArrowheads="1"/>
          </p:cNvPicPr>
          <p:nvPr/>
        </p:nvPicPr>
        <p:blipFill>
          <a:blip r:embed="rId4" cstate="print"/>
          <a:srcRect/>
          <a:stretch>
            <a:fillRect/>
          </a:stretch>
        </p:blipFill>
        <p:spPr bwMode="auto">
          <a:xfrm>
            <a:off x="5795963" y="3213100"/>
            <a:ext cx="3217862" cy="3201988"/>
          </a:xfrm>
          <a:prstGeom prst="rect">
            <a:avLst/>
          </a:prstGeom>
          <a:noFill/>
          <a:ln w="9525">
            <a:noFill/>
            <a:miter lim="800000"/>
            <a:headEnd/>
            <a:tailEnd/>
          </a:ln>
        </p:spPr>
      </p:pic>
      <p:sp>
        <p:nvSpPr>
          <p:cNvPr id="195590" name="Line 6"/>
          <p:cNvSpPr>
            <a:spLocks noChangeShapeType="1"/>
          </p:cNvSpPr>
          <p:nvPr/>
        </p:nvSpPr>
        <p:spPr bwMode="auto">
          <a:xfrm flipV="1">
            <a:off x="4716463" y="4581525"/>
            <a:ext cx="935037" cy="431800"/>
          </a:xfrm>
          <a:prstGeom prst="line">
            <a:avLst/>
          </a:prstGeom>
          <a:noFill/>
          <a:ln w="19050">
            <a:solidFill>
              <a:srgbClr val="FF3300"/>
            </a:solidFill>
            <a:round/>
            <a:headEnd/>
            <a:tailEnd type="triangle" w="med" len="med"/>
          </a:ln>
          <a:effectLst/>
        </p:spPr>
        <p:txBody>
          <a:bodyPr/>
          <a:lstStyle/>
          <a:p>
            <a:endParaRPr lang="pt-PT"/>
          </a:p>
        </p:txBody>
      </p:sp>
      <p:pic>
        <p:nvPicPr>
          <p:cNvPr id="195591" name="Picture 7" descr="aysengrapherPCuptana"/>
          <p:cNvPicPr>
            <a:picLocks noChangeAspect="1" noChangeArrowheads="1"/>
          </p:cNvPicPr>
          <p:nvPr/>
        </p:nvPicPr>
        <p:blipFill>
          <a:blip r:embed="rId5" cstate="print"/>
          <a:srcRect/>
          <a:stretch>
            <a:fillRect/>
          </a:stretch>
        </p:blipFill>
        <p:spPr bwMode="auto">
          <a:xfrm>
            <a:off x="5795963" y="0"/>
            <a:ext cx="3348037" cy="3025775"/>
          </a:xfrm>
          <a:prstGeom prst="rect">
            <a:avLst/>
          </a:prstGeom>
          <a:noFill/>
          <a:ln w="9525">
            <a:noFill/>
            <a:miter lim="800000"/>
            <a:headEnd/>
            <a:tailEnd/>
          </a:ln>
        </p:spPr>
      </p:pic>
      <p:sp>
        <p:nvSpPr>
          <p:cNvPr id="195592" name="Line 8"/>
          <p:cNvSpPr>
            <a:spLocks noChangeShapeType="1"/>
          </p:cNvSpPr>
          <p:nvPr/>
        </p:nvSpPr>
        <p:spPr bwMode="auto">
          <a:xfrm flipV="1">
            <a:off x="4067175" y="2708275"/>
            <a:ext cx="1657350" cy="1512888"/>
          </a:xfrm>
          <a:prstGeom prst="line">
            <a:avLst/>
          </a:prstGeom>
          <a:noFill/>
          <a:ln w="9525">
            <a:solidFill>
              <a:srgbClr val="FF3300"/>
            </a:solidFill>
            <a:round/>
            <a:headEnd/>
            <a:tailEnd type="triangle" w="med" len="med"/>
          </a:ln>
          <a:effectLst/>
        </p:spPr>
        <p:txBody>
          <a:bodyPr/>
          <a:lstStyle/>
          <a:p>
            <a:endParaRPr lang="pt-P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97643" name="Rectangle 11"/>
          <p:cNvSpPr>
            <a:spLocks noGrp="1" noChangeArrowheads="1"/>
          </p:cNvSpPr>
          <p:nvPr>
            <p:ph type="title"/>
          </p:nvPr>
        </p:nvSpPr>
        <p:spPr bwMode="auto">
          <a:xfrm>
            <a:off x="755650" y="0"/>
            <a:ext cx="8229600" cy="1143000"/>
          </a:xfrm>
          <a:noFill/>
          <a:ln>
            <a:miter lim="800000"/>
            <a:headEnd/>
            <a:tailEnd/>
          </a:ln>
        </p:spPr>
        <p:txBody>
          <a:bodyPr vert="horz" wrap="square" lIns="91440" tIns="45720" rIns="91440" bIns="45720" numCol="1" anchor="ctr" anchorCtr="0" compatLnSpc="1">
            <a:prstTxWarp prst="textNoShape">
              <a:avLst/>
            </a:prstTxWarp>
          </a:bodyPr>
          <a:lstStyle/>
          <a:p>
            <a:r>
              <a:rPr lang="es-ES" sz="4000"/>
              <a:t>Water level and current intensities</a:t>
            </a:r>
          </a:p>
        </p:txBody>
      </p:sp>
      <p:pic>
        <p:nvPicPr>
          <p:cNvPr id="197644" name="Picture 12" descr="19981006-2100"/>
          <p:cNvPicPr>
            <a:picLocks noChangeAspect="1" noChangeArrowheads="1"/>
          </p:cNvPicPr>
          <p:nvPr/>
        </p:nvPicPr>
        <p:blipFill>
          <a:blip r:embed="rId3" cstate="print"/>
          <a:srcRect/>
          <a:stretch>
            <a:fillRect/>
          </a:stretch>
        </p:blipFill>
        <p:spPr bwMode="auto">
          <a:xfrm>
            <a:off x="0" y="1196975"/>
            <a:ext cx="2701925" cy="2620963"/>
          </a:xfrm>
          <a:prstGeom prst="rect">
            <a:avLst/>
          </a:prstGeom>
          <a:noFill/>
          <a:ln w="9525">
            <a:noFill/>
            <a:miter lim="800000"/>
            <a:headEnd/>
            <a:tailEnd/>
          </a:ln>
        </p:spPr>
      </p:pic>
      <p:pic>
        <p:nvPicPr>
          <p:cNvPr id="197645" name="Picture 13" descr="19981006-2300"/>
          <p:cNvPicPr>
            <a:picLocks noChangeAspect="1" noChangeArrowheads="1"/>
          </p:cNvPicPr>
          <p:nvPr/>
        </p:nvPicPr>
        <p:blipFill>
          <a:blip r:embed="rId4" cstate="print"/>
          <a:srcRect/>
          <a:stretch>
            <a:fillRect/>
          </a:stretch>
        </p:blipFill>
        <p:spPr bwMode="auto">
          <a:xfrm>
            <a:off x="2916238" y="1196975"/>
            <a:ext cx="2701925" cy="2633663"/>
          </a:xfrm>
          <a:prstGeom prst="rect">
            <a:avLst/>
          </a:prstGeom>
          <a:noFill/>
          <a:ln w="9525">
            <a:noFill/>
            <a:miter lim="800000"/>
            <a:headEnd/>
            <a:tailEnd/>
          </a:ln>
        </p:spPr>
      </p:pic>
      <p:pic>
        <p:nvPicPr>
          <p:cNvPr id="197646" name="Picture 14" descr="19981007-0100"/>
          <p:cNvPicPr>
            <a:picLocks noChangeAspect="1" noChangeArrowheads="1"/>
          </p:cNvPicPr>
          <p:nvPr/>
        </p:nvPicPr>
        <p:blipFill>
          <a:blip r:embed="rId5" cstate="print"/>
          <a:srcRect/>
          <a:stretch>
            <a:fillRect/>
          </a:stretch>
        </p:blipFill>
        <p:spPr bwMode="auto">
          <a:xfrm>
            <a:off x="5867400" y="1196975"/>
            <a:ext cx="2701925" cy="2620963"/>
          </a:xfrm>
          <a:prstGeom prst="rect">
            <a:avLst/>
          </a:prstGeom>
          <a:noFill/>
          <a:ln w="9525">
            <a:noFill/>
            <a:miter lim="800000"/>
            <a:headEnd/>
            <a:tailEnd/>
          </a:ln>
        </p:spPr>
      </p:pic>
      <p:pic>
        <p:nvPicPr>
          <p:cNvPr id="197647" name="Picture 15" descr="19981007-0300"/>
          <p:cNvPicPr>
            <a:picLocks noChangeAspect="1" noChangeArrowheads="1"/>
          </p:cNvPicPr>
          <p:nvPr/>
        </p:nvPicPr>
        <p:blipFill>
          <a:blip r:embed="rId6" cstate="print"/>
          <a:srcRect/>
          <a:stretch>
            <a:fillRect/>
          </a:stretch>
        </p:blipFill>
        <p:spPr bwMode="auto">
          <a:xfrm>
            <a:off x="0" y="4076700"/>
            <a:ext cx="2701925" cy="2620963"/>
          </a:xfrm>
          <a:prstGeom prst="rect">
            <a:avLst/>
          </a:prstGeom>
          <a:noFill/>
          <a:ln w="9525">
            <a:noFill/>
            <a:miter lim="800000"/>
            <a:headEnd/>
            <a:tailEnd/>
          </a:ln>
        </p:spPr>
      </p:pic>
      <p:pic>
        <p:nvPicPr>
          <p:cNvPr id="197648" name="Picture 16" descr="19981007-0500"/>
          <p:cNvPicPr>
            <a:picLocks noChangeAspect="1" noChangeArrowheads="1"/>
          </p:cNvPicPr>
          <p:nvPr/>
        </p:nvPicPr>
        <p:blipFill>
          <a:blip r:embed="rId7" cstate="print"/>
          <a:srcRect/>
          <a:stretch>
            <a:fillRect/>
          </a:stretch>
        </p:blipFill>
        <p:spPr bwMode="auto">
          <a:xfrm>
            <a:off x="2916238" y="4005263"/>
            <a:ext cx="2701925" cy="2620962"/>
          </a:xfrm>
          <a:prstGeom prst="rect">
            <a:avLst/>
          </a:prstGeom>
          <a:noFill/>
          <a:ln w="9525">
            <a:noFill/>
            <a:miter lim="800000"/>
            <a:headEnd/>
            <a:tailEnd/>
          </a:ln>
        </p:spPr>
      </p:pic>
      <p:pic>
        <p:nvPicPr>
          <p:cNvPr id="197649" name="Picture 17" descr="19981007-0700"/>
          <p:cNvPicPr>
            <a:picLocks noChangeAspect="1" noChangeArrowheads="1"/>
          </p:cNvPicPr>
          <p:nvPr/>
        </p:nvPicPr>
        <p:blipFill>
          <a:blip r:embed="rId8" cstate="print"/>
          <a:srcRect/>
          <a:stretch>
            <a:fillRect/>
          </a:stretch>
        </p:blipFill>
        <p:spPr bwMode="auto">
          <a:xfrm>
            <a:off x="5724525" y="4005263"/>
            <a:ext cx="2701925" cy="2620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14018" name="Picture 2" descr="5 origenes cerror copy"/>
          <p:cNvPicPr>
            <a:picLocks noChangeAspect="1" noChangeArrowheads="1"/>
          </p:cNvPicPr>
          <p:nvPr/>
        </p:nvPicPr>
        <p:blipFill>
          <a:blip r:embed="rId3" cstate="print">
            <a:lum bright="-18000"/>
          </a:blip>
          <a:srcRect/>
          <a:stretch>
            <a:fillRect/>
          </a:stretch>
        </p:blipFill>
        <p:spPr bwMode="auto">
          <a:xfrm>
            <a:off x="0" y="0"/>
            <a:ext cx="9144000" cy="6962775"/>
          </a:xfrm>
          <a:prstGeom prst="rect">
            <a:avLst/>
          </a:prstGeom>
          <a:noFill/>
        </p:spPr>
      </p:pic>
      <p:sp>
        <p:nvSpPr>
          <p:cNvPr id="214019" name="Text Box 3"/>
          <p:cNvSpPr txBox="1">
            <a:spLocks noChangeArrowheads="1"/>
          </p:cNvSpPr>
          <p:nvPr/>
        </p:nvSpPr>
        <p:spPr bwMode="auto">
          <a:xfrm rot="16200000">
            <a:off x="-3079750" y="3089275"/>
            <a:ext cx="7056438" cy="823912"/>
          </a:xfrm>
          <a:prstGeom prst="rect">
            <a:avLst/>
          </a:prstGeom>
          <a:solidFill>
            <a:schemeClr val="bg1"/>
          </a:solidFill>
          <a:ln w="9525">
            <a:noFill/>
            <a:miter lim="800000"/>
            <a:headEnd/>
            <a:tailEnd/>
          </a:ln>
          <a:effectLst/>
        </p:spPr>
        <p:txBody>
          <a:bodyPr>
            <a:spAutoFit/>
          </a:bodyPr>
          <a:lstStyle/>
          <a:p>
            <a:r>
              <a:rPr lang="es-ES" sz="4800"/>
              <a:t>   5   O  R  I  G  I  N  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68610" name="Picture 2"/>
          <p:cNvPicPr>
            <a:picLocks noChangeAspect="1" noChangeArrowheads="1"/>
          </p:cNvPicPr>
          <p:nvPr/>
        </p:nvPicPr>
        <p:blipFill>
          <a:blip r:embed="rId3" cstate="print"/>
          <a:srcRect t="5707" r="32878" b="15538"/>
          <a:stretch>
            <a:fillRect/>
          </a:stretch>
        </p:blipFill>
        <p:spPr bwMode="auto">
          <a:xfrm>
            <a:off x="755650" y="1196975"/>
            <a:ext cx="7129463" cy="4689475"/>
          </a:xfrm>
          <a:prstGeom prst="rect">
            <a:avLst/>
          </a:prstGeom>
          <a:noFill/>
          <a:ln w="9525">
            <a:noFill/>
            <a:miter lim="800000"/>
            <a:headEnd/>
            <a:tailEnd/>
          </a:ln>
          <a:effectLst/>
        </p:spPr>
      </p:pic>
      <p:sp>
        <p:nvSpPr>
          <p:cNvPr id="68611" name="Freeform 3"/>
          <p:cNvSpPr>
            <a:spLocks/>
          </p:cNvSpPr>
          <p:nvPr/>
        </p:nvSpPr>
        <p:spPr bwMode="auto">
          <a:xfrm>
            <a:off x="2700338" y="1341438"/>
            <a:ext cx="4176712" cy="3600450"/>
          </a:xfrm>
          <a:custGeom>
            <a:avLst/>
            <a:gdLst/>
            <a:ahLst/>
            <a:cxnLst>
              <a:cxn ang="0">
                <a:pos x="861" y="2268"/>
              </a:cxn>
              <a:cxn ang="0">
                <a:pos x="1134" y="2086"/>
              </a:cxn>
              <a:cxn ang="0">
                <a:pos x="1678" y="1587"/>
              </a:cxn>
              <a:cxn ang="0">
                <a:pos x="2041" y="1224"/>
              </a:cxn>
              <a:cxn ang="0">
                <a:pos x="2449" y="1088"/>
              </a:cxn>
              <a:cxn ang="0">
                <a:pos x="2585" y="544"/>
              </a:cxn>
              <a:cxn ang="0">
                <a:pos x="2631" y="136"/>
              </a:cxn>
              <a:cxn ang="0">
                <a:pos x="2404" y="0"/>
              </a:cxn>
              <a:cxn ang="0">
                <a:pos x="2041" y="90"/>
              </a:cxn>
              <a:cxn ang="0">
                <a:pos x="1587" y="226"/>
              </a:cxn>
              <a:cxn ang="0">
                <a:pos x="1134" y="362"/>
              </a:cxn>
              <a:cxn ang="0">
                <a:pos x="952" y="680"/>
              </a:cxn>
              <a:cxn ang="0">
                <a:pos x="861" y="1134"/>
              </a:cxn>
              <a:cxn ang="0">
                <a:pos x="544" y="1224"/>
              </a:cxn>
              <a:cxn ang="0">
                <a:pos x="181" y="1088"/>
              </a:cxn>
              <a:cxn ang="0">
                <a:pos x="0" y="952"/>
              </a:cxn>
              <a:cxn ang="0">
                <a:pos x="0" y="2041"/>
              </a:cxn>
              <a:cxn ang="0">
                <a:pos x="363" y="2222"/>
              </a:cxn>
              <a:cxn ang="0">
                <a:pos x="680" y="2268"/>
              </a:cxn>
              <a:cxn ang="0">
                <a:pos x="861" y="2268"/>
              </a:cxn>
            </a:cxnLst>
            <a:rect l="0" t="0" r="r" b="b"/>
            <a:pathLst>
              <a:path w="2631" h="2268">
                <a:moveTo>
                  <a:pt x="861" y="2268"/>
                </a:moveTo>
                <a:lnTo>
                  <a:pt x="1134" y="2086"/>
                </a:lnTo>
                <a:lnTo>
                  <a:pt x="1678" y="1587"/>
                </a:lnTo>
                <a:lnTo>
                  <a:pt x="2041" y="1224"/>
                </a:lnTo>
                <a:lnTo>
                  <a:pt x="2449" y="1088"/>
                </a:lnTo>
                <a:lnTo>
                  <a:pt x="2585" y="544"/>
                </a:lnTo>
                <a:lnTo>
                  <a:pt x="2631" y="136"/>
                </a:lnTo>
                <a:lnTo>
                  <a:pt x="2404" y="0"/>
                </a:lnTo>
                <a:lnTo>
                  <a:pt x="2041" y="90"/>
                </a:lnTo>
                <a:lnTo>
                  <a:pt x="1587" y="226"/>
                </a:lnTo>
                <a:lnTo>
                  <a:pt x="1134" y="362"/>
                </a:lnTo>
                <a:lnTo>
                  <a:pt x="952" y="680"/>
                </a:lnTo>
                <a:lnTo>
                  <a:pt x="861" y="1134"/>
                </a:lnTo>
                <a:lnTo>
                  <a:pt x="544" y="1224"/>
                </a:lnTo>
                <a:lnTo>
                  <a:pt x="181" y="1088"/>
                </a:lnTo>
                <a:lnTo>
                  <a:pt x="0" y="952"/>
                </a:lnTo>
                <a:lnTo>
                  <a:pt x="0" y="2041"/>
                </a:lnTo>
                <a:lnTo>
                  <a:pt x="363" y="2222"/>
                </a:lnTo>
                <a:lnTo>
                  <a:pt x="680" y="2268"/>
                </a:lnTo>
                <a:lnTo>
                  <a:pt x="861" y="2268"/>
                </a:lnTo>
                <a:close/>
              </a:path>
            </a:pathLst>
          </a:custGeom>
          <a:solidFill>
            <a:srgbClr val="0000FF">
              <a:alpha val="17000"/>
            </a:srgbClr>
          </a:solidFill>
          <a:ln w="9525">
            <a:solidFill>
              <a:schemeClr val="tx1"/>
            </a:solidFill>
            <a:round/>
            <a:headEnd/>
            <a:tailEnd/>
          </a:ln>
          <a:effectLst/>
        </p:spPr>
        <p:txBody>
          <a:bodyPr/>
          <a:lstStyle/>
          <a:p>
            <a:endParaRPr lang="pt-PT"/>
          </a:p>
        </p:txBody>
      </p:sp>
      <p:sp>
        <p:nvSpPr>
          <p:cNvPr id="68612" name="Oval 4"/>
          <p:cNvSpPr>
            <a:spLocks noChangeArrowheads="1"/>
          </p:cNvSpPr>
          <p:nvPr/>
        </p:nvSpPr>
        <p:spPr bwMode="auto">
          <a:xfrm>
            <a:off x="4643438" y="3933825"/>
            <a:ext cx="1800225" cy="1800225"/>
          </a:xfrm>
          <a:prstGeom prst="ellipse">
            <a:avLst/>
          </a:prstGeom>
          <a:solidFill>
            <a:srgbClr val="00FF00">
              <a:alpha val="42999"/>
            </a:srgbClr>
          </a:solidFill>
          <a:ln w="9525">
            <a:solidFill>
              <a:schemeClr val="tx1"/>
            </a:solidFill>
            <a:round/>
            <a:headEnd/>
            <a:tailEnd/>
          </a:ln>
          <a:effectLst/>
        </p:spPr>
        <p:txBody>
          <a:bodyPr wrap="none" anchor="ctr"/>
          <a:lstStyle/>
          <a:p>
            <a:pPr algn="ctr"/>
            <a:r>
              <a:rPr lang="en-GB"/>
              <a:t>Farming allowed!</a:t>
            </a:r>
          </a:p>
        </p:txBody>
      </p:sp>
      <p:sp>
        <p:nvSpPr>
          <p:cNvPr id="68613" name="Text Box 5"/>
          <p:cNvSpPr txBox="1">
            <a:spLocks noChangeArrowheads="1"/>
          </p:cNvSpPr>
          <p:nvPr/>
        </p:nvSpPr>
        <p:spPr bwMode="auto">
          <a:xfrm rot="-2176815">
            <a:off x="2771775" y="3068638"/>
            <a:ext cx="3003550" cy="366712"/>
          </a:xfrm>
          <a:prstGeom prst="rect">
            <a:avLst/>
          </a:prstGeom>
          <a:noFill/>
          <a:ln w="9525">
            <a:noFill/>
            <a:miter lim="800000"/>
            <a:headEnd/>
            <a:tailEnd/>
          </a:ln>
          <a:effectLst/>
        </p:spPr>
        <p:txBody>
          <a:bodyPr wrap="none">
            <a:spAutoFit/>
          </a:bodyPr>
          <a:lstStyle/>
          <a:p>
            <a:r>
              <a:rPr lang="en-GB"/>
              <a:t>Salmon farming not allowed</a:t>
            </a:r>
          </a:p>
        </p:txBody>
      </p:sp>
      <p:sp>
        <p:nvSpPr>
          <p:cNvPr id="68614" name="Text Box 6"/>
          <p:cNvSpPr txBox="1">
            <a:spLocks noChangeArrowheads="1"/>
          </p:cNvSpPr>
          <p:nvPr/>
        </p:nvSpPr>
        <p:spPr bwMode="auto">
          <a:xfrm>
            <a:off x="827088" y="404813"/>
            <a:ext cx="8001000" cy="457200"/>
          </a:xfrm>
          <a:prstGeom prst="rect">
            <a:avLst/>
          </a:prstGeom>
          <a:noFill/>
          <a:ln w="9525">
            <a:noFill/>
            <a:miter lim="800000"/>
            <a:headEnd/>
            <a:tailEnd/>
          </a:ln>
          <a:effectLst/>
        </p:spPr>
        <p:txBody>
          <a:bodyPr wrap="none">
            <a:spAutoFit/>
          </a:bodyPr>
          <a:lstStyle/>
          <a:p>
            <a:r>
              <a:rPr lang="en-GB" sz="2400"/>
              <a:t>Areas designated according to farming industries capacity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grpSp>
        <p:nvGrpSpPr>
          <p:cNvPr id="199682" name="Group 2"/>
          <p:cNvGrpSpPr>
            <a:grpSpLocks/>
          </p:cNvGrpSpPr>
          <p:nvPr/>
        </p:nvGrpSpPr>
        <p:grpSpPr bwMode="auto">
          <a:xfrm>
            <a:off x="1187450" y="981075"/>
            <a:ext cx="7129463" cy="5400675"/>
            <a:chOff x="567" y="527"/>
            <a:chExt cx="4672" cy="3505"/>
          </a:xfrm>
        </p:grpSpPr>
        <p:pic>
          <p:nvPicPr>
            <p:cNvPr id="199683" name="Picture 3"/>
            <p:cNvPicPr>
              <a:picLocks noChangeAspect="1" noChangeArrowheads="1"/>
            </p:cNvPicPr>
            <p:nvPr/>
          </p:nvPicPr>
          <p:blipFill>
            <a:blip r:embed="rId3" cstate="print"/>
            <a:srcRect l="9245" t="31293" r="8060" b="16536"/>
            <a:stretch>
              <a:fillRect/>
            </a:stretch>
          </p:blipFill>
          <p:spPr bwMode="auto">
            <a:xfrm>
              <a:off x="567" y="527"/>
              <a:ext cx="4672" cy="1768"/>
            </a:xfrm>
            <a:prstGeom prst="rect">
              <a:avLst/>
            </a:prstGeom>
            <a:noFill/>
            <a:ln w="9525">
              <a:noFill/>
              <a:miter lim="800000"/>
              <a:headEnd/>
              <a:tailEnd/>
            </a:ln>
            <a:effectLst/>
          </p:spPr>
        </p:pic>
        <p:pic>
          <p:nvPicPr>
            <p:cNvPr id="199684" name="Picture 4"/>
            <p:cNvPicPr>
              <a:picLocks noChangeAspect="1" noChangeArrowheads="1"/>
            </p:cNvPicPr>
            <p:nvPr/>
          </p:nvPicPr>
          <p:blipFill>
            <a:blip r:embed="rId4" cstate="print"/>
            <a:srcRect l="11015" t="31293" r="9245" b="16536"/>
            <a:stretch>
              <a:fillRect/>
            </a:stretch>
          </p:blipFill>
          <p:spPr bwMode="auto">
            <a:xfrm>
              <a:off x="567" y="2115"/>
              <a:ext cx="4672" cy="1917"/>
            </a:xfrm>
            <a:prstGeom prst="rect">
              <a:avLst/>
            </a:prstGeom>
            <a:noFill/>
            <a:ln w="9525">
              <a:noFill/>
              <a:miter lim="800000"/>
              <a:headEnd/>
              <a:tailEnd/>
            </a:ln>
            <a:effectLst/>
          </p:spPr>
        </p:pic>
      </p:grpSp>
      <p:sp>
        <p:nvSpPr>
          <p:cNvPr id="199685" name="Text Box 5"/>
          <p:cNvSpPr txBox="1">
            <a:spLocks noChangeArrowheads="1"/>
          </p:cNvSpPr>
          <p:nvPr/>
        </p:nvSpPr>
        <p:spPr bwMode="auto">
          <a:xfrm>
            <a:off x="3132138" y="3068638"/>
            <a:ext cx="3003550" cy="579437"/>
          </a:xfrm>
          <a:prstGeom prst="rect">
            <a:avLst/>
          </a:prstGeom>
          <a:noFill/>
          <a:ln w="9525">
            <a:noFill/>
            <a:miter lim="800000"/>
            <a:headEnd/>
            <a:tailEnd/>
          </a:ln>
          <a:effectLst/>
        </p:spPr>
        <p:txBody>
          <a:bodyPr wrap="none">
            <a:spAutoFit/>
          </a:bodyPr>
          <a:lstStyle/>
          <a:p>
            <a:r>
              <a:rPr lang="en-GB" sz="3200">
                <a:solidFill>
                  <a:srgbClr val="FF3300"/>
                </a:solidFill>
              </a:rPr>
              <a:t>April 21st</a:t>
            </a:r>
            <a:r>
              <a:rPr lang="es-ES" sz="3200">
                <a:solidFill>
                  <a:srgbClr val="FF3300"/>
                </a:solidFill>
              </a:rPr>
              <a:t>, 2007</a:t>
            </a:r>
            <a:endParaRPr lang="en-US" sz="3200">
              <a:solidFill>
                <a:srgbClr val="FF3300"/>
              </a:solidFill>
            </a:endParaRPr>
          </a:p>
        </p:txBody>
      </p:sp>
      <p:sp>
        <p:nvSpPr>
          <p:cNvPr id="199686" name="Rectangle 6"/>
          <p:cNvSpPr>
            <a:spLocks noChangeArrowheads="1"/>
          </p:cNvSpPr>
          <p:nvPr/>
        </p:nvSpPr>
        <p:spPr bwMode="auto">
          <a:xfrm>
            <a:off x="684213" y="188913"/>
            <a:ext cx="7772400" cy="836612"/>
          </a:xfrm>
          <a:prstGeom prst="rect">
            <a:avLst/>
          </a:prstGeom>
          <a:noFill/>
          <a:ln w="9525">
            <a:noFill/>
            <a:miter lim="800000"/>
            <a:headEnd/>
            <a:tailEnd/>
          </a:ln>
          <a:effectLst/>
        </p:spPr>
        <p:txBody>
          <a:bodyPr anchor="ctr"/>
          <a:lstStyle/>
          <a:p>
            <a:pPr algn="ctr"/>
            <a:r>
              <a:rPr lang="es-ES" sz="4400">
                <a:solidFill>
                  <a:schemeClr val="tx2"/>
                </a:solidFill>
              </a:rPr>
              <a:t>2007:the year of the tsunami</a:t>
            </a:r>
            <a:endParaRPr lang="en-US" sz="4400">
              <a:solidFill>
                <a:schemeClr val="tx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01730" name="Picture 1" descr="Tsunami_Anima.gif"/>
          <p:cNvPicPr>
            <a:picLocks noChangeAspect="1"/>
          </p:cNvPicPr>
          <p:nvPr/>
        </p:nvPicPr>
        <p:blipFill>
          <a:blip r:embed="rId3" cstate="print"/>
          <a:srcRect/>
          <a:stretch>
            <a:fillRect/>
          </a:stretch>
        </p:blipFill>
        <p:spPr bwMode="auto">
          <a:xfrm>
            <a:off x="762000" y="581025"/>
            <a:ext cx="7620000" cy="569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20377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a:t>Effects of the tsunami</a:t>
            </a:r>
          </a:p>
        </p:txBody>
      </p:sp>
      <p:pic>
        <p:nvPicPr>
          <p:cNvPr id="203779" name="Picture 3"/>
          <p:cNvPicPr>
            <a:picLocks noChangeAspect="1" noChangeArrowheads="1"/>
          </p:cNvPicPr>
          <p:nvPr/>
        </p:nvPicPr>
        <p:blipFill>
          <a:blip r:embed="rId3" cstate="print"/>
          <a:srcRect l="21054" t="16902" r="14557" b="3125"/>
          <a:stretch>
            <a:fillRect/>
          </a:stretch>
        </p:blipFill>
        <p:spPr bwMode="auto">
          <a:xfrm>
            <a:off x="1258888" y="1250950"/>
            <a:ext cx="6770687" cy="5045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05826" name="Picture 2"/>
          <p:cNvPicPr>
            <a:picLocks noChangeAspect="1" noChangeArrowheads="1"/>
          </p:cNvPicPr>
          <p:nvPr/>
        </p:nvPicPr>
        <p:blipFill>
          <a:blip r:embed="rId3" cstate="print"/>
          <a:srcRect l="9245" t="21463" r="6888" b="10634"/>
          <a:stretch>
            <a:fillRect/>
          </a:stretch>
        </p:blipFill>
        <p:spPr bwMode="auto">
          <a:xfrm>
            <a:off x="179388" y="1484313"/>
            <a:ext cx="8748712" cy="4546600"/>
          </a:xfrm>
          <a:prstGeom prst="rect">
            <a:avLst/>
          </a:prstGeom>
          <a:noFill/>
          <a:ln w="9525">
            <a:noFill/>
            <a:miter lim="800000"/>
            <a:headEnd/>
            <a:tailEnd/>
          </a:ln>
          <a:effectLst/>
        </p:spPr>
      </p:pic>
      <p:sp>
        <p:nvSpPr>
          <p:cNvPr id="205827" name="Oval 3"/>
          <p:cNvSpPr>
            <a:spLocks noChangeArrowheads="1"/>
          </p:cNvSpPr>
          <p:nvPr/>
        </p:nvSpPr>
        <p:spPr bwMode="auto">
          <a:xfrm>
            <a:off x="8316913" y="5300663"/>
            <a:ext cx="142875" cy="215900"/>
          </a:xfrm>
          <a:prstGeom prst="ellipse">
            <a:avLst/>
          </a:prstGeom>
          <a:solidFill>
            <a:srgbClr val="FF0000"/>
          </a:solidFill>
          <a:ln w="9525">
            <a:solidFill>
              <a:schemeClr val="tx1"/>
            </a:solidFill>
            <a:round/>
            <a:headEnd/>
            <a:tailEnd/>
          </a:ln>
          <a:effectLst/>
        </p:spPr>
        <p:txBody>
          <a:bodyPr wrap="none" anchor="ctr"/>
          <a:lstStyle/>
          <a:p>
            <a:endParaRPr lang="pt-PT"/>
          </a:p>
        </p:txBody>
      </p:sp>
      <p:sp>
        <p:nvSpPr>
          <p:cNvPr id="205828" name="Text Box 4"/>
          <p:cNvSpPr txBox="1">
            <a:spLocks noChangeArrowheads="1"/>
          </p:cNvSpPr>
          <p:nvPr/>
        </p:nvSpPr>
        <p:spPr bwMode="auto">
          <a:xfrm>
            <a:off x="1042988" y="260350"/>
            <a:ext cx="7493000" cy="822325"/>
          </a:xfrm>
          <a:prstGeom prst="rect">
            <a:avLst/>
          </a:prstGeom>
          <a:noFill/>
          <a:ln w="9525">
            <a:noFill/>
            <a:miter lim="800000"/>
            <a:headEnd/>
            <a:tailEnd/>
          </a:ln>
          <a:effectLst/>
        </p:spPr>
        <p:txBody>
          <a:bodyPr wrap="none">
            <a:spAutoFit/>
          </a:bodyPr>
          <a:lstStyle/>
          <a:p>
            <a:pPr algn="ctr"/>
            <a:r>
              <a:rPr lang="en-GB" sz="2400" b="1"/>
              <a:t>Official Chilean Inundation chart for Puerto Aysén </a:t>
            </a:r>
          </a:p>
          <a:p>
            <a:pPr algn="ctr"/>
            <a:r>
              <a:rPr lang="en-GB" sz="2400" b="1"/>
              <a:t>and Puerto Chacabuco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 calcmode="lin" valueType="num">
                                      <p:cBhvr additive="base">
                                        <p:cTn id="7" dur="500" fill="hold"/>
                                        <p:tgtEl>
                                          <p:spTgt spid="205827"/>
                                        </p:tgtEl>
                                        <p:attrNameLst>
                                          <p:attrName>ppt_x</p:attrName>
                                        </p:attrNameLst>
                                      </p:cBhvr>
                                      <p:tavLst>
                                        <p:tav tm="0">
                                          <p:val>
                                            <p:strVal val="#ppt_x"/>
                                          </p:val>
                                        </p:tav>
                                        <p:tav tm="100000">
                                          <p:val>
                                            <p:strVal val="#ppt_x"/>
                                          </p:val>
                                        </p:tav>
                                      </p:tavLst>
                                    </p:anim>
                                    <p:anim calcmode="lin" valueType="num">
                                      <p:cBhvr additive="base">
                                        <p:cTn id="8" dur="500" fill="hold"/>
                                        <p:tgtEl>
                                          <p:spTgt spid="205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Physical-Ecological-Social </a:t>
            </a:r>
            <a:br>
              <a:rPr lang="pt-PT" smtClean="0"/>
            </a:br>
            <a:r>
              <a:rPr lang="pt-PT" smtClean="0"/>
              <a:t>system (PHES-system)</a:t>
            </a:r>
            <a:endParaRPr lang="pt-PT" dirty="0"/>
          </a:p>
        </p:txBody>
      </p:sp>
      <p:sp>
        <p:nvSpPr>
          <p:cNvPr id="3" name="Content Placeholder 2"/>
          <p:cNvSpPr>
            <a:spLocks noGrp="1"/>
          </p:cNvSpPr>
          <p:nvPr>
            <p:ph idx="1"/>
          </p:nvPr>
        </p:nvSpPr>
        <p:spPr/>
        <p:txBody>
          <a:bodyPr/>
          <a:lstStyle/>
          <a:p>
            <a:pPr marL="0" indent="0" algn="just">
              <a:buNone/>
            </a:pPr>
            <a:r>
              <a:rPr lang="en-US" sz="2000" b="1" dirty="0" smtClean="0"/>
              <a:t>DPSIR framework </a:t>
            </a:r>
            <a:r>
              <a:rPr lang="en-US" sz="2000" dirty="0" smtClean="0"/>
              <a:t>The concept behind this acronym is based on a holistic approach to manage conflicts between different coastal uses and interests and to facilitate the use and dissemination of information between society, managers and scientists. This approach emphasizes the analysis of biotic and </a:t>
            </a:r>
            <a:r>
              <a:rPr lang="en-US" sz="2000" dirty="0" err="1" smtClean="0"/>
              <a:t>abiotic</a:t>
            </a:r>
            <a:r>
              <a:rPr lang="en-US" sz="2000" dirty="0" smtClean="0"/>
              <a:t> components of ecological systems and their interaction. However, in its classical form, this approach does not consider humans as components (O’Neill, 2001). </a:t>
            </a:r>
          </a:p>
          <a:p>
            <a:pPr marL="0" indent="0" algn="just">
              <a:buNone/>
            </a:pPr>
            <a:r>
              <a:rPr lang="en-US" sz="2000" dirty="0" smtClean="0"/>
              <a:t>Facilitate </a:t>
            </a:r>
            <a:r>
              <a:rPr lang="en-US" sz="2000" dirty="0" smtClean="0"/>
              <a:t>several </a:t>
            </a:r>
            <a:r>
              <a:rPr lang="en-US" sz="2000" dirty="0" smtClean="0"/>
              <a:t>of the requirements of the ICZM such as: the inclusion of human societies as components of coastal zones, the integrated analysis of eco-social components and the use of conceptual models to describe the different visions held </a:t>
            </a:r>
            <a:r>
              <a:rPr lang="en-US" sz="2000" dirty="0" smtClean="0"/>
              <a:t>by the social actors. Conceptual participative </a:t>
            </a:r>
            <a:r>
              <a:rPr lang="en-US" sz="2000" dirty="0" err="1" smtClean="0"/>
              <a:t>modelling</a:t>
            </a:r>
            <a:r>
              <a:rPr lang="en-US" sz="2000" dirty="0" smtClean="0"/>
              <a:t> </a:t>
            </a:r>
            <a:r>
              <a:rPr lang="en-US" sz="2000" dirty="0" smtClean="0"/>
              <a:t>is </a:t>
            </a:r>
            <a:r>
              <a:rPr lang="en-US" sz="2000" dirty="0" smtClean="0"/>
              <a:t>one of the ways in </a:t>
            </a:r>
            <a:r>
              <a:rPr lang="en-US" sz="2000" dirty="0" smtClean="0"/>
              <a:t>which the </a:t>
            </a:r>
            <a:r>
              <a:rPr lang="en-US" sz="2000" dirty="0" smtClean="0"/>
              <a:t>social actors present their own perspective of an ecological system, as each actor can have their </a:t>
            </a:r>
            <a:r>
              <a:rPr lang="en-US" sz="2000" dirty="0" smtClean="0"/>
              <a:t>own PHES-system </a:t>
            </a:r>
            <a:r>
              <a:rPr lang="en-US" sz="2000" dirty="0" smtClean="0"/>
              <a:t>of an ecological system. </a:t>
            </a:r>
            <a:endParaRPr lang="pt-PT" sz="2000" dirty="0"/>
          </a:p>
        </p:txBody>
      </p:sp>
      <p:sp>
        <p:nvSpPr>
          <p:cNvPr id="4" name="Footer Placeholder 3"/>
          <p:cNvSpPr>
            <a:spLocks noGrp="1"/>
          </p:cNvSpPr>
          <p:nvPr>
            <p:ph type="ftr" sz="quarter" idx="10"/>
          </p:nvPr>
        </p:nvSpPr>
        <p:spPr/>
        <p:txBody>
          <a:bodyPr/>
          <a:lstStyle/>
          <a:p>
            <a:r>
              <a:rPr lang="en-US" dirty="0" smtClean="0"/>
              <a:t> </a:t>
            </a:r>
            <a:r>
              <a:rPr lang="pt-BR" dirty="0" smtClean="0"/>
              <a:t>ECSA 47 </a:t>
            </a:r>
            <a:r>
              <a:rPr lang="en-GB" dirty="0" smtClean="0"/>
              <a:t>Symposium</a:t>
            </a:r>
          </a:p>
          <a:p>
            <a:r>
              <a:rPr lang="pt-BR" dirty="0" smtClean="0"/>
              <a:t>Figueira da Foz, Portugal, 14-19 </a:t>
            </a:r>
            <a:r>
              <a:rPr lang="en-GB" dirty="0" smtClean="0"/>
              <a:t>September</a:t>
            </a:r>
            <a:r>
              <a:rPr lang="pt-BR" dirty="0" smtClean="0"/>
              <a:t> 2010</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207874" name="Picture 2"/>
          <p:cNvPicPr>
            <a:picLocks noChangeAspect="1" noChangeArrowheads="1"/>
          </p:cNvPicPr>
          <p:nvPr/>
        </p:nvPicPr>
        <p:blipFill>
          <a:blip r:embed="rId3" cstate="print"/>
          <a:srcRect l="25195" t="14561" r="24010" b="6683"/>
          <a:stretch>
            <a:fillRect/>
          </a:stretch>
        </p:blipFill>
        <p:spPr bwMode="auto">
          <a:xfrm>
            <a:off x="323850" y="908050"/>
            <a:ext cx="5689600" cy="5292725"/>
          </a:xfrm>
          <a:prstGeom prst="rect">
            <a:avLst/>
          </a:prstGeom>
          <a:noFill/>
          <a:ln w="9525">
            <a:noFill/>
            <a:miter lim="800000"/>
            <a:headEnd/>
            <a:tailEnd/>
          </a:ln>
          <a:effectLst/>
        </p:spPr>
      </p:pic>
      <p:pic>
        <p:nvPicPr>
          <p:cNvPr id="207875" name="Picture 3"/>
          <p:cNvPicPr>
            <a:picLocks noChangeAspect="1" noChangeArrowheads="1"/>
          </p:cNvPicPr>
          <p:nvPr/>
        </p:nvPicPr>
        <p:blipFill>
          <a:blip r:embed="rId4" cstate="print"/>
          <a:srcRect l="38776" t="24414" r="35820" b="20465"/>
          <a:stretch>
            <a:fillRect/>
          </a:stretch>
        </p:blipFill>
        <p:spPr bwMode="auto">
          <a:xfrm>
            <a:off x="5795963" y="1125538"/>
            <a:ext cx="3097212" cy="4032250"/>
          </a:xfrm>
          <a:prstGeom prst="rect">
            <a:avLst/>
          </a:prstGeom>
          <a:noFill/>
          <a:ln w="9525">
            <a:noFill/>
            <a:miter lim="800000"/>
            <a:headEnd/>
            <a:tailEnd/>
          </a:ln>
          <a:effectLst/>
        </p:spPr>
      </p:pic>
      <p:sp>
        <p:nvSpPr>
          <p:cNvPr id="207876" name="Line 4"/>
          <p:cNvSpPr>
            <a:spLocks noChangeShapeType="1"/>
          </p:cNvSpPr>
          <p:nvPr/>
        </p:nvSpPr>
        <p:spPr bwMode="auto">
          <a:xfrm flipV="1">
            <a:off x="5003800" y="3429000"/>
            <a:ext cx="1296988" cy="1439863"/>
          </a:xfrm>
          <a:prstGeom prst="line">
            <a:avLst/>
          </a:prstGeom>
          <a:noFill/>
          <a:ln w="9525">
            <a:solidFill>
              <a:schemeClr val="tx1"/>
            </a:solidFill>
            <a:round/>
            <a:headEnd/>
            <a:tailEnd type="triangle" w="med" len="med"/>
          </a:ln>
          <a:effectLst/>
        </p:spPr>
        <p:txBody>
          <a:bodyPr/>
          <a:lstStyle/>
          <a:p>
            <a:endParaRPr lang="pt-PT"/>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91138" name="Text Box 2"/>
          <p:cNvSpPr txBox="1">
            <a:spLocks noChangeArrowheads="1"/>
          </p:cNvSpPr>
          <p:nvPr/>
        </p:nvSpPr>
        <p:spPr bwMode="auto">
          <a:xfrm>
            <a:off x="827088" y="981075"/>
            <a:ext cx="4260850" cy="366713"/>
          </a:xfrm>
          <a:prstGeom prst="rect">
            <a:avLst/>
          </a:prstGeom>
          <a:noFill/>
          <a:ln w="9525">
            <a:noFill/>
            <a:miter lim="800000"/>
            <a:headEnd/>
            <a:tailEnd/>
          </a:ln>
          <a:effectLst/>
        </p:spPr>
        <p:txBody>
          <a:bodyPr wrap="none">
            <a:spAutoFit/>
          </a:bodyPr>
          <a:lstStyle/>
          <a:p>
            <a:r>
              <a:rPr lang="es-ES"/>
              <a:t>WEB PAGE: http://ecosistemas.uchile.cl</a:t>
            </a:r>
            <a:endParaRPr lang="en-US"/>
          </a:p>
        </p:txBody>
      </p:sp>
      <p:pic>
        <p:nvPicPr>
          <p:cNvPr id="91139" name="Picture 3"/>
          <p:cNvPicPr>
            <a:picLocks noChangeAspect="1" noChangeArrowheads="1"/>
          </p:cNvPicPr>
          <p:nvPr/>
        </p:nvPicPr>
        <p:blipFill>
          <a:blip r:embed="rId3" cstate="print"/>
          <a:srcRect l="19844" t="2887" r="14557" b="5707"/>
          <a:stretch>
            <a:fillRect/>
          </a:stretch>
        </p:blipFill>
        <p:spPr bwMode="auto">
          <a:xfrm>
            <a:off x="0" y="1484313"/>
            <a:ext cx="4787900" cy="4003675"/>
          </a:xfrm>
          <a:prstGeom prst="rect">
            <a:avLst/>
          </a:prstGeom>
          <a:noFill/>
          <a:ln w="9525">
            <a:noFill/>
            <a:miter lim="800000"/>
            <a:headEnd/>
            <a:tailEnd/>
          </a:ln>
          <a:effectLst/>
        </p:spPr>
      </p:pic>
      <p:sp>
        <p:nvSpPr>
          <p:cNvPr id="91140" name="Rectangle 4"/>
          <p:cNvSpPr>
            <a:spLocks noChangeArrowheads="1"/>
          </p:cNvSpPr>
          <p:nvPr/>
        </p:nvSpPr>
        <p:spPr bwMode="auto">
          <a:xfrm>
            <a:off x="5436096" y="1628800"/>
            <a:ext cx="3108325" cy="639763"/>
          </a:xfrm>
          <a:prstGeom prst="rect">
            <a:avLst/>
          </a:prstGeom>
          <a:noFill/>
          <a:ln w="9525">
            <a:noFill/>
            <a:miter lim="800000"/>
            <a:headEnd/>
            <a:tailEnd/>
          </a:ln>
          <a:effectLst/>
        </p:spPr>
        <p:txBody>
          <a:bodyPr wrap="none" anchor="ctr">
            <a:spAutoFit/>
          </a:bodyPr>
          <a:lstStyle/>
          <a:p>
            <a:r>
              <a:rPr lang="en-GB" sz="1200" dirty="0">
                <a:latin typeface="Verdana" pitchFamily="34" charset="0"/>
              </a:rPr>
              <a:t>Apache</a:t>
            </a:r>
          </a:p>
          <a:p>
            <a:r>
              <a:rPr lang="en-GB" sz="1200" dirty="0">
                <a:latin typeface="Verdana" pitchFamily="34" charset="0"/>
              </a:rPr>
              <a:t>PHP with </a:t>
            </a:r>
            <a:r>
              <a:rPr lang="en-GB" sz="1200" dirty="0" err="1">
                <a:latin typeface="Verdana" pitchFamily="34" charset="0"/>
              </a:rPr>
              <a:t>postgresql</a:t>
            </a:r>
            <a:r>
              <a:rPr lang="en-GB" sz="1200" dirty="0">
                <a:latin typeface="Verdana" pitchFamily="34" charset="0"/>
              </a:rPr>
              <a:t> &amp; </a:t>
            </a:r>
            <a:r>
              <a:rPr lang="en-GB" sz="1200" dirty="0" err="1">
                <a:latin typeface="Verdana" pitchFamily="34" charset="0"/>
              </a:rPr>
              <a:t>postgis</a:t>
            </a:r>
            <a:r>
              <a:rPr lang="en-GB" sz="1200" dirty="0">
                <a:latin typeface="Verdana" pitchFamily="34" charset="0"/>
              </a:rPr>
              <a:t> support</a:t>
            </a:r>
          </a:p>
          <a:p>
            <a:r>
              <a:rPr lang="en-GB" sz="1200" dirty="0" err="1">
                <a:latin typeface="Verdana" pitchFamily="34" charset="0"/>
              </a:rPr>
              <a:t>mapserver</a:t>
            </a:r>
            <a:r>
              <a:rPr lang="en-GB" sz="1200" dirty="0">
                <a:latin typeface="Verdana" pitchFamily="34" charset="0"/>
              </a:rPr>
              <a:t> with </a:t>
            </a:r>
            <a:r>
              <a:rPr lang="en-GB" sz="1200" dirty="0" err="1">
                <a:latin typeface="Verdana" pitchFamily="34" charset="0"/>
              </a:rPr>
              <a:t>postgis</a:t>
            </a:r>
            <a:r>
              <a:rPr lang="en-GB" sz="1200" dirty="0">
                <a:latin typeface="Verdana" pitchFamily="34" charset="0"/>
              </a:rPr>
              <a:t> support </a:t>
            </a:r>
          </a:p>
        </p:txBody>
      </p:sp>
      <p:pic>
        <p:nvPicPr>
          <p:cNvPr id="91141" name="Picture 5"/>
          <p:cNvPicPr>
            <a:picLocks noChangeAspect="1" noChangeArrowheads="1"/>
          </p:cNvPicPr>
          <p:nvPr/>
        </p:nvPicPr>
        <p:blipFill>
          <a:blip r:embed="rId4" cstate="print"/>
          <a:srcRect l="10429" r="9843"/>
          <a:stretch>
            <a:fillRect/>
          </a:stretch>
        </p:blipFill>
        <p:spPr bwMode="auto">
          <a:xfrm>
            <a:off x="4860032" y="2708920"/>
            <a:ext cx="3995737" cy="3006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331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pt-PT"/>
              <a:t>MetaData Web</a:t>
            </a:r>
            <a:endParaRPr lang="en-US"/>
          </a:p>
        </p:txBody>
      </p:sp>
      <p:pic>
        <p:nvPicPr>
          <p:cNvPr id="133124" name="Picture 4" descr="Image18"/>
          <p:cNvPicPr>
            <a:picLocks noChangeAspect="1" noChangeArrowheads="1"/>
          </p:cNvPicPr>
          <p:nvPr/>
        </p:nvPicPr>
        <p:blipFill>
          <a:blip r:embed="rId3" cstate="print"/>
          <a:srcRect/>
          <a:stretch>
            <a:fillRect/>
          </a:stretch>
        </p:blipFill>
        <p:spPr bwMode="auto">
          <a:xfrm>
            <a:off x="1116013" y="1484313"/>
            <a:ext cx="6156325" cy="4656137"/>
          </a:xfrm>
          <a:prstGeom prst="rect">
            <a:avLst/>
          </a:prstGeom>
          <a:noFill/>
        </p:spPr>
      </p:pic>
      <p:sp>
        <p:nvSpPr>
          <p:cNvPr id="133125" name="Rectangle 5"/>
          <p:cNvSpPr>
            <a:spLocks noChangeArrowheads="1"/>
          </p:cNvSpPr>
          <p:nvPr/>
        </p:nvSpPr>
        <p:spPr bwMode="auto">
          <a:xfrm>
            <a:off x="4140200" y="3860800"/>
            <a:ext cx="2305050" cy="142875"/>
          </a:xfrm>
          <a:prstGeom prst="rect">
            <a:avLst/>
          </a:prstGeom>
          <a:noFill/>
          <a:ln w="9525">
            <a:solidFill>
              <a:schemeClr val="tx1"/>
            </a:solidFill>
            <a:prstDash val="dash"/>
            <a:miter lim="800000"/>
            <a:headEnd/>
            <a:tailEnd/>
          </a:ln>
          <a:effectLst/>
        </p:spPr>
        <p:txBody>
          <a:bodyPr wrap="none" anchor="ctr"/>
          <a:lstStyle/>
          <a:p>
            <a:endParaRPr lang="pt-PT"/>
          </a:p>
        </p:txBody>
      </p:sp>
      <p:sp>
        <p:nvSpPr>
          <p:cNvPr id="133126" name="Line 6"/>
          <p:cNvSpPr>
            <a:spLocks noChangeShapeType="1"/>
          </p:cNvSpPr>
          <p:nvPr/>
        </p:nvSpPr>
        <p:spPr bwMode="auto">
          <a:xfrm flipH="1">
            <a:off x="6443663" y="3573463"/>
            <a:ext cx="215900" cy="215900"/>
          </a:xfrm>
          <a:prstGeom prst="line">
            <a:avLst/>
          </a:prstGeom>
          <a:noFill/>
          <a:ln w="9525">
            <a:solidFill>
              <a:schemeClr val="tx1"/>
            </a:solidFill>
            <a:round/>
            <a:headEnd/>
            <a:tailEnd type="triangle" w="med" len="med"/>
          </a:ln>
          <a:effectLst/>
        </p:spPr>
        <p:txBody>
          <a:bodyPr/>
          <a:lstStyle/>
          <a:p>
            <a:endParaRPr lang="pt-PT"/>
          </a:p>
        </p:txBody>
      </p:sp>
      <p:sp>
        <p:nvSpPr>
          <p:cNvPr id="133127" name="Text Box 7"/>
          <p:cNvSpPr txBox="1">
            <a:spLocks noChangeArrowheads="1"/>
          </p:cNvSpPr>
          <p:nvPr/>
        </p:nvSpPr>
        <p:spPr bwMode="auto">
          <a:xfrm>
            <a:off x="6588125" y="2997200"/>
            <a:ext cx="1512888" cy="639763"/>
          </a:xfrm>
          <a:prstGeom prst="rect">
            <a:avLst/>
          </a:prstGeom>
          <a:noFill/>
          <a:ln w="9525">
            <a:noFill/>
            <a:miter lim="800000"/>
            <a:headEnd/>
            <a:tailEnd/>
          </a:ln>
          <a:effectLst/>
        </p:spPr>
        <p:txBody>
          <a:bodyPr>
            <a:spAutoFit/>
          </a:bodyPr>
          <a:lstStyle/>
          <a:p>
            <a:pPr>
              <a:spcBef>
                <a:spcPct val="50000"/>
              </a:spcBef>
            </a:pPr>
            <a:r>
              <a:rPr lang="en-GB" sz="1200" b="1"/>
              <a:t>URL to the data included in the chosen dataset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22016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a:t>Major outcomes</a:t>
            </a:r>
          </a:p>
        </p:txBody>
      </p:sp>
      <p:sp>
        <p:nvSpPr>
          <p:cNvPr id="220163" name="Rectangle 3"/>
          <p:cNvSpPr>
            <a:spLocks noGrp="1" noChangeArrowheads="1"/>
          </p:cNvSpPr>
          <p:nvPr>
            <p:ph type="body" idx="1"/>
          </p:nvPr>
        </p:nvSpPr>
        <p:spPr bwMode="auto">
          <a:xfrm>
            <a:off x="1116013" y="1268413"/>
            <a:ext cx="7272337" cy="4525962"/>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GB" sz="2400" b="1" dirty="0"/>
              <a:t>Identification of the main drivers and pressures </a:t>
            </a:r>
          </a:p>
          <a:p>
            <a:pPr>
              <a:lnSpc>
                <a:spcPct val="90000"/>
              </a:lnSpc>
            </a:pPr>
            <a:r>
              <a:rPr lang="en-GB" sz="2400" b="1" dirty="0"/>
              <a:t>Set up, calibration and validation of numerical models</a:t>
            </a:r>
          </a:p>
          <a:p>
            <a:pPr>
              <a:lnSpc>
                <a:spcPct val="90000"/>
              </a:lnSpc>
            </a:pPr>
            <a:r>
              <a:rPr lang="en-GB" sz="2400" b="1" dirty="0"/>
              <a:t>Testing development scenarios / management options with models </a:t>
            </a:r>
          </a:p>
          <a:p>
            <a:pPr>
              <a:lnSpc>
                <a:spcPct val="90000"/>
              </a:lnSpc>
            </a:pPr>
            <a:r>
              <a:rPr lang="en-GB" sz="2400" b="1" dirty="0"/>
              <a:t>Stakeholders’ involvement</a:t>
            </a:r>
          </a:p>
          <a:p>
            <a:pPr>
              <a:lnSpc>
                <a:spcPct val="90000"/>
              </a:lnSpc>
            </a:pPr>
            <a:r>
              <a:rPr lang="en-GB" sz="2400" b="1" dirty="0"/>
              <a:t>International, cross-disciplinary teamwork</a:t>
            </a:r>
          </a:p>
          <a:p>
            <a:pPr>
              <a:lnSpc>
                <a:spcPct val="90000"/>
              </a:lnSpc>
            </a:pPr>
            <a:r>
              <a:rPr lang="en-GB" sz="2400" b="1" dirty="0"/>
              <a:t>A decision support system</a:t>
            </a:r>
          </a:p>
          <a:p>
            <a:pPr>
              <a:lnSpc>
                <a:spcPct val="90000"/>
              </a:lnSpc>
            </a:pPr>
            <a:r>
              <a:rPr lang="en-US" sz="2400" b="1" dirty="0" smtClean="0"/>
              <a:t>The </a:t>
            </a:r>
            <a:r>
              <a:rPr lang="en-US" sz="2400" b="1" dirty="0" smtClean="0"/>
              <a:t>versatility of the </a:t>
            </a:r>
            <a:r>
              <a:rPr lang="en-US" sz="2400" b="1" dirty="0" smtClean="0"/>
              <a:t>set of tools </a:t>
            </a:r>
            <a:r>
              <a:rPr lang="en-US" sz="2400" b="1" dirty="0" smtClean="0"/>
              <a:t>employed in this project.</a:t>
            </a:r>
          </a:p>
          <a:p>
            <a:pPr>
              <a:lnSpc>
                <a:spcPct val="90000"/>
              </a:lnSpc>
            </a:pPr>
            <a:r>
              <a:rPr lang="en-US" sz="2400" b="1" dirty="0" smtClean="0"/>
              <a:t>The </a:t>
            </a:r>
            <a:r>
              <a:rPr lang="en-US" sz="2400" b="1" dirty="0" smtClean="0"/>
              <a:t>insights that it </a:t>
            </a:r>
            <a:r>
              <a:rPr lang="en-US" sz="2400" b="1" dirty="0" smtClean="0"/>
              <a:t>can provide </a:t>
            </a:r>
            <a:r>
              <a:rPr lang="en-US" sz="2400" b="1" dirty="0" smtClean="0"/>
              <a:t>into the major physical-ecological interactions in the estuary; </a:t>
            </a:r>
            <a:endParaRPr lang="en-US" sz="2400" b="1" dirty="0" smtClean="0"/>
          </a:p>
          <a:p>
            <a:pPr>
              <a:lnSpc>
                <a:spcPct val="90000"/>
              </a:lnSpc>
            </a:pPr>
            <a:r>
              <a:rPr lang="en-US" sz="2400" b="1" dirty="0" smtClean="0"/>
              <a:t>Assessing </a:t>
            </a:r>
            <a:r>
              <a:rPr lang="en-US" sz="2400" b="1" dirty="0" smtClean="0"/>
              <a:t>the contribution </a:t>
            </a:r>
            <a:r>
              <a:rPr lang="en-US" sz="2400" b="1" dirty="0" smtClean="0"/>
              <a:t>of isolated </a:t>
            </a:r>
            <a:r>
              <a:rPr lang="en-US" sz="2400" b="1" dirty="0" smtClean="0"/>
              <a:t>Pressures such as the sewage outfall or industrial </a:t>
            </a:r>
            <a:r>
              <a:rPr lang="en-US" sz="2400" b="1" dirty="0" smtClean="0"/>
              <a:t>effluent </a:t>
            </a:r>
            <a:r>
              <a:rPr lang="en-US" sz="2400" b="1" dirty="0" smtClean="0"/>
              <a:t>to the State of the </a:t>
            </a:r>
            <a:r>
              <a:rPr lang="en-US" sz="2400" b="1" dirty="0" smtClean="0"/>
              <a:t>system</a:t>
            </a:r>
            <a:endParaRPr lang="en-US" sz="2400" b="1" dirty="0" smtClean="0"/>
          </a:p>
          <a:p>
            <a:pPr>
              <a:lnSpc>
                <a:spcPct val="90000"/>
              </a:lnSpc>
            </a:pPr>
            <a:r>
              <a:rPr lang="en-US" sz="2400" b="1" dirty="0" smtClean="0"/>
              <a:t>Provide a </a:t>
            </a:r>
            <a:r>
              <a:rPr lang="en-US" sz="2400" b="1" dirty="0" smtClean="0"/>
              <a:t>numerical tool to help in the management of the system (Response) by allowing the testing of </a:t>
            </a:r>
            <a:r>
              <a:rPr lang="en-US" sz="2400" b="1" dirty="0" smtClean="0"/>
              <a:t>different scenarios </a:t>
            </a:r>
            <a:r>
              <a:rPr lang="en-US" sz="2400" b="1" dirty="0" smtClean="0"/>
              <a:t>of human Pressures.</a:t>
            </a:r>
            <a:endParaRPr lang="en-GB" sz="2400" b="1" dirty="0"/>
          </a:p>
          <a:p>
            <a:pPr>
              <a:lnSpc>
                <a:spcPct val="90000"/>
              </a:lnSpc>
            </a:pP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lstStyle/>
          <a:p>
            <a:pPr>
              <a:lnSpc>
                <a:spcPct val="90000"/>
              </a:lnSpc>
            </a:pPr>
            <a:r>
              <a:rPr lang="en-US" sz="2400" b="1" dirty="0" smtClean="0"/>
              <a:t>The versatility of the set of tools employed in this </a:t>
            </a:r>
            <a:r>
              <a:rPr lang="en-US" sz="2400" b="1" dirty="0" smtClean="0"/>
              <a:t>applications.</a:t>
            </a:r>
            <a:endParaRPr lang="en-US" sz="2400" b="1" dirty="0" smtClean="0"/>
          </a:p>
          <a:p>
            <a:pPr>
              <a:lnSpc>
                <a:spcPct val="90000"/>
              </a:lnSpc>
            </a:pPr>
            <a:r>
              <a:rPr lang="en-US" sz="2400" b="1" dirty="0" smtClean="0"/>
              <a:t>The insights that it can provide into the major physical-ecological interactions in the </a:t>
            </a:r>
            <a:r>
              <a:rPr lang="en-US" sz="2400" b="1" dirty="0" smtClean="0"/>
              <a:t>estuary</a:t>
            </a:r>
            <a:endParaRPr lang="en-US" sz="2400" b="1" dirty="0" smtClean="0"/>
          </a:p>
          <a:p>
            <a:pPr>
              <a:lnSpc>
                <a:spcPct val="90000"/>
              </a:lnSpc>
            </a:pPr>
            <a:r>
              <a:rPr lang="en-US" sz="2400" b="1" dirty="0" smtClean="0"/>
              <a:t>Assessing the contribution of isolated Pressures such as the sewage outfall or industrial effluent to the State of the system</a:t>
            </a:r>
          </a:p>
          <a:p>
            <a:pPr>
              <a:lnSpc>
                <a:spcPct val="90000"/>
              </a:lnSpc>
            </a:pPr>
            <a:r>
              <a:rPr lang="en-US" sz="2400" b="1" dirty="0" smtClean="0"/>
              <a:t>Provide a numerical tool to help in the management of the system (Response) by allowing the testing of different scenarios of human Pressures.</a:t>
            </a:r>
            <a:endParaRPr lang="en-GB" sz="2400" b="1" dirty="0" smtClean="0"/>
          </a:p>
          <a:p>
            <a:endParaRPr lang="pt-PT" dirty="0"/>
          </a:p>
        </p:txBody>
      </p:sp>
      <p:sp>
        <p:nvSpPr>
          <p:cNvPr id="4" name="Footer Placeholder 3"/>
          <p:cNvSpPr>
            <a:spLocks noGrp="1"/>
          </p:cNvSpPr>
          <p:nvPr>
            <p:ph type="ftr" sz="quarter" idx="10"/>
          </p:nvPr>
        </p:nvSpPr>
        <p:spPr/>
        <p:txBody>
          <a:bodyPr/>
          <a:lstStyle/>
          <a:p>
            <a:r>
              <a:rPr lang="en-US" smtClean="0"/>
              <a:t> </a:t>
            </a:r>
            <a:r>
              <a:rPr lang="pt-BR" smtClean="0"/>
              <a:t>ECSA 47 </a:t>
            </a:r>
            <a:r>
              <a:rPr lang="en-GB" smtClean="0"/>
              <a:t>Symposium</a:t>
            </a:r>
          </a:p>
          <a:p>
            <a:r>
              <a:rPr lang="pt-BR" smtClean="0"/>
              <a:t>Figueira da Foz, Portugal, 14-19 </a:t>
            </a:r>
            <a:r>
              <a:rPr lang="en-GB" smtClean="0"/>
              <a:t>September</a:t>
            </a:r>
            <a:r>
              <a:rPr lang="pt-BR" smtClean="0"/>
              <a:t> 2010</a:t>
            </a: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39278" name="Rectangle 14"/>
          <p:cNvSpPr>
            <a:spLocks noGrp="1" noChangeArrowheads="1"/>
          </p:cNvSpPr>
          <p:nvPr>
            <p:ph type="title"/>
          </p:nvPr>
        </p:nvSpPr>
        <p:spPr bwMode="auto">
          <a:xfrm>
            <a:off x="457200" y="-152400"/>
            <a:ext cx="8229600" cy="990600"/>
          </a:xfrm>
          <a:noFill/>
          <a:ln>
            <a:miter lim="800000"/>
            <a:headEnd/>
            <a:tailEnd/>
          </a:ln>
        </p:spPr>
        <p:txBody>
          <a:bodyPr vert="horz" wrap="square" lIns="91440" tIns="45720" rIns="91440" bIns="45720" numCol="1" anchor="ctr" anchorCtr="0" compatLnSpc="1">
            <a:prstTxWarp prst="textNoShape">
              <a:avLst/>
            </a:prstTxWarp>
          </a:bodyPr>
          <a:lstStyle/>
          <a:p>
            <a:r>
              <a:rPr lang="en-GB"/>
              <a:t>Further information in</a:t>
            </a:r>
          </a:p>
        </p:txBody>
      </p:sp>
      <p:pic>
        <p:nvPicPr>
          <p:cNvPr id="139279" name="Picture 15" descr="Pages from Cópia de the_DPSIR_framework"/>
          <p:cNvPicPr>
            <a:picLocks noChangeAspect="1" noChangeArrowheads="1"/>
          </p:cNvPicPr>
          <p:nvPr/>
        </p:nvPicPr>
        <p:blipFill>
          <a:blip r:embed="rId3" cstate="print"/>
          <a:srcRect/>
          <a:stretch>
            <a:fillRect/>
          </a:stretch>
        </p:blipFill>
        <p:spPr bwMode="auto">
          <a:xfrm>
            <a:off x="685800" y="1066800"/>
            <a:ext cx="4948238" cy="7416800"/>
          </a:xfrm>
          <a:prstGeom prst="rect">
            <a:avLst/>
          </a:prstGeom>
          <a:noFill/>
        </p:spPr>
      </p:pic>
      <p:pic>
        <p:nvPicPr>
          <p:cNvPr id="139280" name="Picture 16" descr="santos_scenarios_Page_01"/>
          <p:cNvPicPr>
            <a:picLocks noChangeAspect="1" noChangeArrowheads="1"/>
          </p:cNvPicPr>
          <p:nvPr/>
        </p:nvPicPr>
        <p:blipFill>
          <a:blip r:embed="rId4" cstate="print"/>
          <a:srcRect/>
          <a:stretch>
            <a:fillRect/>
          </a:stretch>
        </p:blipFill>
        <p:spPr bwMode="auto">
          <a:xfrm>
            <a:off x="3657600" y="2514600"/>
            <a:ext cx="4948238" cy="7416800"/>
          </a:xfrm>
          <a:prstGeom prst="rect">
            <a:avLst/>
          </a:prstGeom>
          <a:noFill/>
        </p:spPr>
      </p:pic>
      <p:pic>
        <p:nvPicPr>
          <p:cNvPr id="139281" name="Picture 17" descr="capa 7"/>
          <p:cNvPicPr>
            <a:picLocks noChangeAspect="1" noChangeArrowheads="1"/>
          </p:cNvPicPr>
          <p:nvPr/>
        </p:nvPicPr>
        <p:blipFill>
          <a:blip r:embed="rId5" cstate="print"/>
          <a:srcRect l="46535"/>
          <a:stretch>
            <a:fillRect/>
          </a:stretch>
        </p:blipFill>
        <p:spPr bwMode="auto">
          <a:xfrm>
            <a:off x="2259013" y="990600"/>
            <a:ext cx="4370387" cy="5638800"/>
          </a:xfrm>
          <a:prstGeom prst="rect">
            <a:avLst/>
          </a:prstGeom>
          <a:noFill/>
        </p:spPr>
      </p:pic>
      <p:grpSp>
        <p:nvGrpSpPr>
          <p:cNvPr id="139289" name="Group 25"/>
          <p:cNvGrpSpPr>
            <a:grpSpLocks/>
          </p:cNvGrpSpPr>
          <p:nvPr/>
        </p:nvGrpSpPr>
        <p:grpSpPr bwMode="auto">
          <a:xfrm>
            <a:off x="5580063" y="2924175"/>
            <a:ext cx="3024187" cy="3348038"/>
            <a:chOff x="3515" y="1842"/>
            <a:chExt cx="1905" cy="2109"/>
          </a:xfrm>
        </p:grpSpPr>
        <p:sp>
          <p:nvSpPr>
            <p:cNvPr id="139286" name="Text Box 22"/>
            <p:cNvSpPr txBox="1">
              <a:spLocks noChangeArrowheads="1"/>
            </p:cNvSpPr>
            <p:nvPr/>
          </p:nvSpPr>
          <p:spPr bwMode="auto">
            <a:xfrm>
              <a:off x="3515" y="1842"/>
              <a:ext cx="1905" cy="751"/>
            </a:xfrm>
            <a:prstGeom prst="rect">
              <a:avLst/>
            </a:prstGeom>
            <a:solidFill>
              <a:schemeClr val="bg1"/>
            </a:solidFill>
            <a:ln w="9525">
              <a:noFill/>
              <a:miter lim="800000"/>
              <a:headEnd/>
              <a:tailEnd/>
            </a:ln>
            <a:effectLst/>
          </p:spPr>
          <p:txBody>
            <a:bodyPr>
              <a:spAutoFit/>
            </a:bodyPr>
            <a:lstStyle/>
            <a:p>
              <a:pPr algn="ctr">
                <a:spcBef>
                  <a:spcPct val="50000"/>
                </a:spcBef>
              </a:pPr>
              <a:r>
                <a:rPr lang="en-GB">
                  <a:solidFill>
                    <a:srgbClr val="98C3E0"/>
                  </a:solidFill>
                </a:rPr>
                <a:t>Available for download at:</a:t>
              </a:r>
            </a:p>
            <a:p>
              <a:pPr algn="ctr">
                <a:spcBef>
                  <a:spcPct val="50000"/>
                </a:spcBef>
              </a:pPr>
              <a:r>
                <a:rPr lang="en-GB">
                  <a:solidFill>
                    <a:srgbClr val="98C3E0"/>
                  </a:solidFill>
                  <a:hlinkClick r:id="rId6"/>
                </a:rPr>
                <a:t>www.ecomanage.info</a:t>
              </a:r>
              <a:endParaRPr lang="en-GB">
                <a:solidFill>
                  <a:srgbClr val="98C3E0"/>
                </a:solidFill>
              </a:endParaRPr>
            </a:p>
            <a:p>
              <a:pPr>
                <a:spcBef>
                  <a:spcPct val="50000"/>
                </a:spcBef>
              </a:pPr>
              <a:endParaRPr lang="en-GB">
                <a:solidFill>
                  <a:srgbClr val="98C3E0"/>
                </a:solidFill>
              </a:endParaRPr>
            </a:p>
          </p:txBody>
        </p:sp>
        <p:pic>
          <p:nvPicPr>
            <p:cNvPr id="139287" name="Picture 23" descr="google-book-downloader-1-0-1-icon"/>
            <p:cNvPicPr>
              <a:picLocks noChangeAspect="1" noChangeArrowheads="1"/>
            </p:cNvPicPr>
            <p:nvPr/>
          </p:nvPicPr>
          <p:blipFill>
            <a:blip r:embed="rId7" cstate="print"/>
            <a:srcRect/>
            <a:stretch>
              <a:fillRect/>
            </a:stretch>
          </p:blipFill>
          <p:spPr bwMode="auto">
            <a:xfrm>
              <a:off x="3651" y="2341"/>
              <a:ext cx="1610" cy="161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12902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12902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pt-PT"/>
          </a:p>
        </p:txBody>
      </p:sp>
      <p:pic>
        <p:nvPicPr>
          <p:cNvPr id="129028" name="Picture 4" descr="DSCN2254"/>
          <p:cNvPicPr>
            <a:picLocks noChangeAspect="1" noChangeArrowheads="1"/>
          </p:cNvPicPr>
          <p:nvPr/>
        </p:nvPicPr>
        <p:blipFill>
          <a:blip r:embed="rId3" cstate="print"/>
          <a:srcRect/>
          <a:stretch>
            <a:fillRect/>
          </a:stretch>
        </p:blipFill>
        <p:spPr bwMode="auto">
          <a:xfrm>
            <a:off x="-396875" y="0"/>
            <a:ext cx="11110913" cy="8331200"/>
          </a:xfrm>
          <a:prstGeom prst="rect">
            <a:avLst/>
          </a:prstGeom>
          <a:noFill/>
        </p:spPr>
      </p:pic>
      <p:sp>
        <p:nvSpPr>
          <p:cNvPr id="6" name="Title 1"/>
          <p:cNvSpPr txBox="1">
            <a:spLocks/>
          </p:cNvSpPr>
          <p:nvPr/>
        </p:nvSpPr>
        <p:spPr>
          <a:xfrm>
            <a:off x="1043608" y="0"/>
            <a:ext cx="8856984" cy="2132856"/>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0" i="0" u="none" strike="noStrike" kern="0" cap="none" spc="0" normalizeH="0" baseline="0" noProof="0" dirty="0" smtClean="0">
                <a:ln>
                  <a:noFill/>
                </a:ln>
                <a:solidFill>
                  <a:schemeClr val="tx2"/>
                </a:solidFill>
                <a:effectLst/>
                <a:uLnTx/>
                <a:uFillTx/>
                <a:latin typeface="+mj-lt"/>
                <a:ea typeface="+mj-ea"/>
                <a:cs typeface="+mj-cs"/>
              </a:rPr>
              <a:t>Thank you very much!</a:t>
            </a:r>
          </a:p>
          <a:p>
            <a:pPr marL="0" marR="0" lvl="0" indent="0" algn="ctr" defTabSz="914400" rtl="0" eaLnBrk="1" fontAlgn="base" latinLnBrk="0" hangingPunct="1">
              <a:lnSpc>
                <a:spcPct val="100000"/>
              </a:lnSpc>
              <a:spcBef>
                <a:spcPct val="0"/>
              </a:spcBef>
              <a:spcAft>
                <a:spcPct val="0"/>
              </a:spcAft>
              <a:buClrTx/>
              <a:buSzTx/>
              <a:buFontTx/>
              <a:buNone/>
              <a:tabLst/>
              <a:defRPr/>
            </a:pPr>
            <a:r>
              <a:rPr lang="pt-PT" sz="4400" kern="0" dirty="0" smtClean="0">
                <a:solidFill>
                  <a:schemeClr val="tx2"/>
                </a:solidFill>
                <a:latin typeface="+mj-lt"/>
                <a:ea typeface="+mj-ea"/>
                <a:cs typeface="+mj-cs"/>
              </a:rPr>
              <a:t>Muito obrigado</a:t>
            </a:r>
            <a:r>
              <a:rPr lang="en-GB" sz="4400" kern="0" dirty="0" smtClean="0">
                <a:solidFill>
                  <a:schemeClr val="tx2"/>
                </a:solidFill>
                <a:latin typeface="+mj-lt"/>
                <a:ea typeface="+mj-ea"/>
                <a:cs typeface="+mj-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4400" b="0" i="0" u="none" strike="noStrike" kern="0" cap="none" spc="0" normalizeH="0" baseline="0" dirty="0" smtClean="0">
                <a:ln>
                  <a:noFill/>
                </a:ln>
                <a:solidFill>
                  <a:schemeClr val="tx2"/>
                </a:solidFill>
                <a:effectLst/>
                <a:uLnTx/>
                <a:uFillTx/>
                <a:latin typeface="+mj-lt"/>
                <a:ea typeface="+mj-ea"/>
                <a:cs typeface="+mj-cs"/>
              </a:rPr>
              <a:t>¡Muchas Gracias</a:t>
            </a:r>
            <a:r>
              <a:rPr kumimoji="0" lang="en-GB" sz="4400" b="0" i="0" u="none" strike="noStrike" kern="0" cap="none" spc="0" normalizeH="0" baseline="0" noProof="0" dirty="0" smtClean="0">
                <a:ln>
                  <a:noFill/>
                </a:ln>
                <a:solidFill>
                  <a:schemeClr val="tx2"/>
                </a:solidFill>
                <a:effectLst/>
                <a:uLnTx/>
                <a:uFillTx/>
                <a:latin typeface="+mj-lt"/>
                <a:ea typeface="+mj-ea"/>
                <a:cs typeface="+mj-cs"/>
              </a:rPr>
              <a:t>!</a:t>
            </a:r>
            <a:endParaRPr kumimoji="0" lang="en-GB"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sp>
        <p:nvSpPr>
          <p:cNvPr id="70658" name="Text Box 2"/>
          <p:cNvSpPr txBox="1">
            <a:spLocks noChangeArrowheads="1"/>
          </p:cNvSpPr>
          <p:nvPr/>
        </p:nvSpPr>
        <p:spPr bwMode="auto">
          <a:xfrm>
            <a:off x="971550" y="404813"/>
            <a:ext cx="7793038" cy="822325"/>
          </a:xfrm>
          <a:prstGeom prst="rect">
            <a:avLst/>
          </a:prstGeom>
          <a:noFill/>
          <a:ln w="9525">
            <a:noFill/>
            <a:miter lim="800000"/>
            <a:headEnd/>
            <a:tailEnd/>
          </a:ln>
          <a:effectLst/>
        </p:spPr>
        <p:txBody>
          <a:bodyPr wrap="none">
            <a:spAutoFit/>
          </a:bodyPr>
          <a:lstStyle/>
          <a:p>
            <a:pPr algn="ctr"/>
            <a:r>
              <a:rPr lang="en-US" sz="2400" b="1"/>
              <a:t>Human-ecosystem interaction.</a:t>
            </a:r>
          </a:p>
          <a:p>
            <a:pPr algn="ctr"/>
            <a:r>
              <a:rPr lang="en-US" sz="2400" b="1"/>
              <a:t>Report on methodologies and modeling approaches</a:t>
            </a:r>
            <a:r>
              <a:rPr lang="en-US"/>
              <a:t> </a:t>
            </a:r>
          </a:p>
        </p:txBody>
      </p:sp>
      <p:pic>
        <p:nvPicPr>
          <p:cNvPr id="70659" name="Picture 3"/>
          <p:cNvPicPr>
            <a:picLocks noChangeAspect="1" noChangeArrowheads="1"/>
          </p:cNvPicPr>
          <p:nvPr/>
        </p:nvPicPr>
        <p:blipFill>
          <a:blip r:embed="rId3" cstate="print"/>
          <a:srcRect l="25195" t="23416" r="28151" b="14561"/>
          <a:stretch>
            <a:fillRect/>
          </a:stretch>
        </p:blipFill>
        <p:spPr bwMode="auto">
          <a:xfrm>
            <a:off x="1979613" y="1341438"/>
            <a:ext cx="5472112" cy="4364037"/>
          </a:xfrm>
          <a:prstGeom prst="rect">
            <a:avLst/>
          </a:prstGeom>
          <a:noFill/>
          <a:ln w="9525">
            <a:noFill/>
            <a:miter lim="800000"/>
            <a:headEnd/>
            <a:tailEnd/>
          </a:ln>
          <a:effectLst/>
        </p:spPr>
      </p:pic>
      <p:sp>
        <p:nvSpPr>
          <p:cNvPr id="70660" name="Text Box 4"/>
          <p:cNvSpPr txBox="1">
            <a:spLocks noChangeArrowheads="1"/>
          </p:cNvSpPr>
          <p:nvPr/>
        </p:nvSpPr>
        <p:spPr bwMode="auto">
          <a:xfrm>
            <a:off x="2484438" y="3716338"/>
            <a:ext cx="1162050" cy="366712"/>
          </a:xfrm>
          <a:prstGeom prst="rect">
            <a:avLst/>
          </a:prstGeom>
          <a:noFill/>
          <a:ln w="9525">
            <a:noFill/>
            <a:miter lim="800000"/>
            <a:headEnd/>
            <a:tailEnd/>
          </a:ln>
          <a:effectLst/>
        </p:spPr>
        <p:txBody>
          <a:bodyPr wrap="none">
            <a:spAutoFit/>
          </a:bodyPr>
          <a:lstStyle/>
          <a:p>
            <a:r>
              <a:rPr lang="es-ES"/>
              <a:t>Argentina</a:t>
            </a:r>
            <a:endParaRPr lang="en-US"/>
          </a:p>
        </p:txBody>
      </p:sp>
      <p:sp>
        <p:nvSpPr>
          <p:cNvPr id="70661" name="Text Box 5"/>
          <p:cNvSpPr txBox="1">
            <a:spLocks noChangeArrowheads="1"/>
          </p:cNvSpPr>
          <p:nvPr/>
        </p:nvSpPr>
        <p:spPr bwMode="auto">
          <a:xfrm>
            <a:off x="4500563" y="2420938"/>
            <a:ext cx="755650" cy="366712"/>
          </a:xfrm>
          <a:prstGeom prst="rect">
            <a:avLst/>
          </a:prstGeom>
          <a:noFill/>
          <a:ln w="9525">
            <a:noFill/>
            <a:miter lim="800000"/>
            <a:headEnd/>
            <a:tailEnd/>
          </a:ln>
          <a:effectLst/>
        </p:spPr>
        <p:txBody>
          <a:bodyPr wrap="none">
            <a:spAutoFit/>
          </a:bodyPr>
          <a:lstStyle/>
          <a:p>
            <a:r>
              <a:rPr lang="en-GB"/>
              <a:t>Brazil</a:t>
            </a:r>
          </a:p>
        </p:txBody>
      </p:sp>
      <p:sp>
        <p:nvSpPr>
          <p:cNvPr id="70662" name="Text Box 6"/>
          <p:cNvSpPr txBox="1">
            <a:spLocks noChangeArrowheads="1"/>
          </p:cNvSpPr>
          <p:nvPr/>
        </p:nvSpPr>
        <p:spPr bwMode="auto">
          <a:xfrm>
            <a:off x="4500563" y="3644900"/>
            <a:ext cx="704850" cy="366713"/>
          </a:xfrm>
          <a:prstGeom prst="rect">
            <a:avLst/>
          </a:prstGeom>
          <a:noFill/>
          <a:ln w="9525">
            <a:noFill/>
            <a:miter lim="800000"/>
            <a:headEnd/>
            <a:tailEnd/>
          </a:ln>
          <a:effectLst/>
        </p:spPr>
        <p:txBody>
          <a:bodyPr wrap="none">
            <a:spAutoFit/>
          </a:bodyPr>
          <a:lstStyle/>
          <a:p>
            <a:r>
              <a:rPr lang="es-ES"/>
              <a:t>Chile</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72706" name="Picture 2"/>
          <p:cNvPicPr>
            <a:picLocks noChangeAspect="1" noChangeArrowheads="1"/>
          </p:cNvPicPr>
          <p:nvPr/>
        </p:nvPicPr>
        <p:blipFill>
          <a:blip r:embed="rId3" cstate="print"/>
          <a:srcRect l="22240" t="19489" r="19882" b="8659"/>
          <a:stretch>
            <a:fillRect/>
          </a:stretch>
        </p:blipFill>
        <p:spPr bwMode="auto">
          <a:xfrm>
            <a:off x="1403350" y="1341438"/>
            <a:ext cx="6335713" cy="4719637"/>
          </a:xfrm>
          <a:prstGeom prst="rect">
            <a:avLst/>
          </a:prstGeom>
          <a:noFill/>
          <a:ln w="9525">
            <a:noFill/>
            <a:miter lim="800000"/>
            <a:headEnd/>
            <a:tailEnd/>
          </a:ln>
          <a:effectLst/>
        </p:spPr>
      </p:pic>
      <p:sp>
        <p:nvSpPr>
          <p:cNvPr id="72707" name="Rectangle 3"/>
          <p:cNvSpPr>
            <a:spLocks noChangeArrowheads="1"/>
          </p:cNvSpPr>
          <p:nvPr/>
        </p:nvSpPr>
        <p:spPr bwMode="auto">
          <a:xfrm>
            <a:off x="2700338" y="549275"/>
            <a:ext cx="3455987" cy="641350"/>
          </a:xfrm>
          <a:prstGeom prst="rect">
            <a:avLst/>
          </a:prstGeom>
          <a:noFill/>
          <a:ln w="9525">
            <a:noFill/>
            <a:miter lim="800000"/>
            <a:headEnd/>
            <a:tailEnd/>
          </a:ln>
          <a:effectLst/>
        </p:spPr>
        <p:txBody>
          <a:bodyPr>
            <a:spAutoFit/>
          </a:bodyPr>
          <a:lstStyle/>
          <a:p>
            <a:pPr algn="ctr"/>
            <a:r>
              <a:rPr lang="en-GB" dirty="0" smtClean="0"/>
              <a:t>Human-ecosystem  </a:t>
            </a:r>
            <a:r>
              <a:rPr lang="en-GB" dirty="0"/>
              <a:t>interactions.</a:t>
            </a:r>
          </a:p>
          <a:p>
            <a:pPr algn="ctr"/>
            <a:r>
              <a:rPr lang="en-GB" dirty="0"/>
              <a:t>Modelling DPSIR for all sites.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74754" name="Picture 2"/>
          <p:cNvPicPr>
            <a:picLocks noChangeAspect="1" noChangeArrowheads="1"/>
          </p:cNvPicPr>
          <p:nvPr/>
        </p:nvPicPr>
        <p:blipFill>
          <a:blip r:embed="rId3" cstate="print"/>
          <a:srcRect l="19882" t="19510" r="21654" b="8659"/>
          <a:stretch>
            <a:fillRect/>
          </a:stretch>
        </p:blipFill>
        <p:spPr bwMode="auto">
          <a:xfrm>
            <a:off x="1042988" y="765175"/>
            <a:ext cx="7127875" cy="5254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 </a:t>
            </a:r>
            <a:r>
              <a:rPr lang="pt-BR" b="1"/>
              <a:t>ECSA 47 </a:t>
            </a:r>
            <a:r>
              <a:rPr lang="en-GB" b="1"/>
              <a:t>Symposium</a:t>
            </a:r>
          </a:p>
          <a:p>
            <a:r>
              <a:rPr lang="pt-BR" b="1"/>
              <a:t>Figueira da Foz, Portugal, 14-19 </a:t>
            </a:r>
            <a:r>
              <a:rPr lang="en-GB" b="1"/>
              <a:t>September</a:t>
            </a:r>
            <a:r>
              <a:rPr lang="pt-BR" b="1"/>
              <a:t> 2010</a:t>
            </a:r>
            <a:endParaRPr lang="en-US" b="1"/>
          </a:p>
        </p:txBody>
      </p:sp>
      <p:pic>
        <p:nvPicPr>
          <p:cNvPr id="87042" name="Picture 2" descr="UNS"/>
          <p:cNvPicPr>
            <a:picLocks noChangeAspect="1" noChangeArrowheads="1"/>
          </p:cNvPicPr>
          <p:nvPr/>
        </p:nvPicPr>
        <p:blipFill>
          <a:blip r:embed="rId3" cstate="print"/>
          <a:srcRect/>
          <a:stretch>
            <a:fillRect/>
          </a:stretch>
        </p:blipFill>
        <p:spPr bwMode="auto">
          <a:xfrm>
            <a:off x="6443663" y="4292600"/>
            <a:ext cx="1152525" cy="1131888"/>
          </a:xfrm>
          <a:prstGeom prst="rect">
            <a:avLst/>
          </a:prstGeom>
          <a:noFill/>
        </p:spPr>
      </p:pic>
      <p:pic>
        <p:nvPicPr>
          <p:cNvPr id="87043" name="Picture 3" descr="logo iado 2005 CHICO"/>
          <p:cNvPicPr>
            <a:picLocks noChangeAspect="1" noChangeArrowheads="1"/>
          </p:cNvPicPr>
          <p:nvPr/>
        </p:nvPicPr>
        <p:blipFill>
          <a:blip r:embed="rId4" cstate="print"/>
          <a:srcRect/>
          <a:stretch>
            <a:fillRect/>
          </a:stretch>
        </p:blipFill>
        <p:spPr bwMode="auto">
          <a:xfrm>
            <a:off x="7740650" y="4292600"/>
            <a:ext cx="1008063" cy="1223963"/>
          </a:xfrm>
          <a:prstGeom prst="rect">
            <a:avLst/>
          </a:prstGeom>
          <a:noFill/>
        </p:spPr>
      </p:pic>
      <p:sp>
        <p:nvSpPr>
          <p:cNvPr id="87046" name="Text Box 6"/>
          <p:cNvSpPr txBox="1">
            <a:spLocks noChangeArrowheads="1"/>
          </p:cNvSpPr>
          <p:nvPr/>
        </p:nvSpPr>
        <p:spPr bwMode="auto">
          <a:xfrm>
            <a:off x="1692275" y="0"/>
            <a:ext cx="4679950" cy="519113"/>
          </a:xfrm>
          <a:prstGeom prst="rect">
            <a:avLst/>
          </a:prstGeom>
          <a:noFill/>
          <a:ln w="9525">
            <a:noFill/>
            <a:miter lim="800000"/>
            <a:headEnd/>
            <a:tailEnd/>
          </a:ln>
          <a:effectLst/>
        </p:spPr>
        <p:txBody>
          <a:bodyPr>
            <a:spAutoFit/>
          </a:bodyPr>
          <a:lstStyle/>
          <a:p>
            <a:pPr>
              <a:spcBef>
                <a:spcPct val="50000"/>
              </a:spcBef>
            </a:pPr>
            <a:r>
              <a:rPr lang="en-US" sz="2800" b="1">
                <a:cs typeface="Arial" charset="0"/>
              </a:rPr>
              <a:t>Contact with </a:t>
            </a:r>
            <a:r>
              <a:rPr lang="en-US" sz="2800" b="1" i="1">
                <a:cs typeface="Arial" charset="0"/>
              </a:rPr>
              <a:t>Stakeholders</a:t>
            </a:r>
            <a:endParaRPr lang="es-ES" sz="2800" b="1">
              <a:cs typeface="Arial" charset="0"/>
            </a:endParaRPr>
          </a:p>
        </p:txBody>
      </p:sp>
      <p:pic>
        <p:nvPicPr>
          <p:cNvPr id="87047" name="Picture 7" descr="DSC03452"/>
          <p:cNvPicPr>
            <a:picLocks noChangeAspect="1" noChangeArrowheads="1"/>
          </p:cNvPicPr>
          <p:nvPr/>
        </p:nvPicPr>
        <p:blipFill>
          <a:blip r:embed="rId5" cstate="print"/>
          <a:srcRect/>
          <a:stretch>
            <a:fillRect/>
          </a:stretch>
        </p:blipFill>
        <p:spPr bwMode="auto">
          <a:xfrm>
            <a:off x="0" y="476250"/>
            <a:ext cx="4716463" cy="3536950"/>
          </a:xfrm>
          <a:prstGeom prst="rect">
            <a:avLst/>
          </a:prstGeom>
          <a:noFill/>
        </p:spPr>
      </p:pic>
      <p:pic>
        <p:nvPicPr>
          <p:cNvPr id="87048" name="Picture 8" descr="DSC03450"/>
          <p:cNvPicPr>
            <a:picLocks noChangeAspect="1" noChangeArrowheads="1"/>
          </p:cNvPicPr>
          <p:nvPr/>
        </p:nvPicPr>
        <p:blipFill>
          <a:blip r:embed="rId6" cstate="print"/>
          <a:srcRect/>
          <a:stretch>
            <a:fillRect/>
          </a:stretch>
        </p:blipFill>
        <p:spPr bwMode="auto">
          <a:xfrm>
            <a:off x="4716463" y="981075"/>
            <a:ext cx="4427537" cy="3321050"/>
          </a:xfrm>
          <a:prstGeom prst="rect">
            <a:avLst/>
          </a:prstGeom>
          <a:noFill/>
        </p:spPr>
      </p:pic>
      <p:pic>
        <p:nvPicPr>
          <p:cNvPr id="87049" name="Picture 9" descr="DSC03809"/>
          <p:cNvPicPr>
            <a:picLocks noChangeAspect="1" noChangeArrowheads="1"/>
          </p:cNvPicPr>
          <p:nvPr/>
        </p:nvPicPr>
        <p:blipFill>
          <a:blip r:embed="rId7" cstate="print"/>
          <a:srcRect/>
          <a:stretch>
            <a:fillRect/>
          </a:stretch>
        </p:blipFill>
        <p:spPr bwMode="auto">
          <a:xfrm>
            <a:off x="1187450" y="3616325"/>
            <a:ext cx="4321175" cy="32416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1668</Words>
  <Application>Microsoft Office PowerPoint</Application>
  <PresentationFormat>On-screen Show (4:3)</PresentationFormat>
  <Paragraphs>357</Paragraphs>
  <Slides>56</Slides>
  <Notes>51</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Default Design</vt:lpstr>
      <vt:lpstr>Imagem de bitmap</vt:lpstr>
      <vt:lpstr>Microsoft Equation 3.0</vt:lpstr>
      <vt:lpstr>Integrated Coastal Zone Management of three study areas in South America </vt:lpstr>
      <vt:lpstr>Slide 2</vt:lpstr>
      <vt:lpstr>Study Sites</vt:lpstr>
      <vt:lpstr>Strategic Objectives of EcoManage</vt:lpstr>
      <vt:lpstr>Physical-Ecological-Social  system (PHES-system)</vt:lpstr>
      <vt:lpstr>Slide 6</vt:lpstr>
      <vt:lpstr>Slide 7</vt:lpstr>
      <vt:lpstr>Slide 8</vt:lpstr>
      <vt:lpstr>Slide 9</vt:lpstr>
      <vt:lpstr>Slide 10</vt:lpstr>
      <vt:lpstr>Slide 11</vt:lpstr>
      <vt:lpstr>Slide 12</vt:lpstr>
      <vt:lpstr>Slide 13</vt:lpstr>
      <vt:lpstr>Slide 14</vt:lpstr>
      <vt:lpstr>The models</vt:lpstr>
      <vt:lpstr>Slide 16</vt:lpstr>
      <vt:lpstr>Land Use – Land Cover</vt:lpstr>
      <vt:lpstr>Estimation load contribution to estuary</vt:lpstr>
      <vt:lpstr>Slide 19</vt:lpstr>
      <vt:lpstr>Main Issues @ Bahía Blanca</vt:lpstr>
      <vt:lpstr>Bahía Blanca: Industrial area</vt:lpstr>
      <vt:lpstr>Slide 22</vt:lpstr>
      <vt:lpstr>Slide 23</vt:lpstr>
      <vt:lpstr>Slide 24</vt:lpstr>
      <vt:lpstr>Slide 25</vt:lpstr>
      <vt:lpstr>Slide 26</vt:lpstr>
      <vt:lpstr>Slide 27</vt:lpstr>
      <vt:lpstr>Slide 28</vt:lpstr>
      <vt:lpstr>Slide 29</vt:lpstr>
      <vt:lpstr>Punta Cigueña during ebb conditions</vt:lpstr>
      <vt:lpstr>Santos Estuary</vt:lpstr>
      <vt:lpstr>Main Issues @ Santos</vt:lpstr>
      <vt:lpstr>Slide 33</vt:lpstr>
      <vt:lpstr>Slide 34</vt:lpstr>
      <vt:lpstr>Slide 35</vt:lpstr>
      <vt:lpstr>Slide 36</vt:lpstr>
      <vt:lpstr>Results</vt:lpstr>
      <vt:lpstr>Slide 38</vt:lpstr>
      <vt:lpstr>Main Issues @ Aysén</vt:lpstr>
      <vt:lpstr>Slide 40</vt:lpstr>
      <vt:lpstr>Modelling Strategy</vt:lpstr>
      <vt:lpstr>Slide 42</vt:lpstr>
      <vt:lpstr>Water level and current intensities</vt:lpstr>
      <vt:lpstr>Slide 44</vt:lpstr>
      <vt:lpstr>Slide 45</vt:lpstr>
      <vt:lpstr>Slide 46</vt:lpstr>
      <vt:lpstr>Slide 47</vt:lpstr>
      <vt:lpstr>Effects of the tsunami</vt:lpstr>
      <vt:lpstr>Slide 49</vt:lpstr>
      <vt:lpstr>Slide 50</vt:lpstr>
      <vt:lpstr>Slide 51</vt:lpstr>
      <vt:lpstr>MetaData Web</vt:lpstr>
      <vt:lpstr>Major outcomes</vt:lpstr>
      <vt:lpstr>Conclusions</vt:lpstr>
      <vt:lpstr>Further information in</vt:lpstr>
      <vt:lpstr>Slide 56</vt:lpstr>
    </vt:vector>
  </TitlesOfParts>
  <Company>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francisco</dc:creator>
  <cp:lastModifiedBy>Francisco</cp:lastModifiedBy>
  <cp:revision>24</cp:revision>
  <dcterms:created xsi:type="dcterms:W3CDTF">2009-01-13T17:21:54Z</dcterms:created>
  <dcterms:modified xsi:type="dcterms:W3CDTF">2010-09-17T08:56:50Z</dcterms:modified>
</cp:coreProperties>
</file>