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5"/>
  </p:notesMasterIdLst>
  <p:handoutMasterIdLst>
    <p:handoutMasterId r:id="rId16"/>
  </p:handoutMasterIdLst>
  <p:sldIdLst>
    <p:sldId id="256" r:id="rId2"/>
    <p:sldId id="335" r:id="rId3"/>
    <p:sldId id="332" r:id="rId4"/>
    <p:sldId id="346" r:id="rId5"/>
    <p:sldId id="336" r:id="rId6"/>
    <p:sldId id="337" r:id="rId7"/>
    <p:sldId id="343" r:id="rId8"/>
    <p:sldId id="339" r:id="rId9"/>
    <p:sldId id="338" r:id="rId10"/>
    <p:sldId id="347" r:id="rId11"/>
    <p:sldId id="342" r:id="rId12"/>
    <p:sldId id="345" r:id="rId13"/>
    <p:sldId id="312" r:id="rId14"/>
  </p:sldIdLst>
  <p:sldSz cx="9144000" cy="6858000" type="screen4x3"/>
  <p:notesSz cx="6735763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29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8" autoAdjust="0"/>
    <p:restoredTop sz="95826" autoAdjust="0"/>
  </p:normalViewPr>
  <p:slideViewPr>
    <p:cSldViewPr>
      <p:cViewPr>
        <p:scale>
          <a:sx n="66" d="100"/>
          <a:sy n="66" d="100"/>
        </p:scale>
        <p:origin x="-2988" y="-10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1974" y="-96"/>
      </p:cViewPr>
      <p:guideLst>
        <p:guide orient="horz" pos="3109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DA7F388-662C-4A33-9DEE-9C8D3334B2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252C26A-BC27-44F8-B172-047762C620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A58513-007C-4512-9A21-BA9A4F5FE610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PT" dirty="0" smtClean="0">
                <a:latin typeface="Arial" pitchFamily="34" charset="0"/>
              </a:rPr>
              <a:t>No âmbito da nova directiva das Águas Balneares, Directiva 2006/07/CE, a SANEST - Saneamento da Costa do Estoril S.A., tomou a iniciativa de criar os perfis de água balnear de Carcavelos (Concelho de Cascais), e Torre e Santo Amaro (Concelho de Oeiras).</a:t>
            </a:r>
          </a:p>
          <a:p>
            <a:r>
              <a:rPr lang="pt-PT" dirty="0" smtClean="0">
                <a:latin typeface="Arial" pitchFamily="34" charset="0"/>
              </a:rPr>
              <a:t>NOs perfis de praia foram identificadas as principais causas de poluição destas águas balneares:</a:t>
            </a:r>
          </a:p>
          <a:p>
            <a:r>
              <a:rPr lang="pt-PT" dirty="0" smtClean="0">
                <a:latin typeface="Arial" pitchFamily="34" charset="0"/>
              </a:rPr>
              <a:t>a ocorrência de chuvas durante a época balnear origina uma aumento dos caudais das ribeiras, o que pode originar eventos d contaminação das águas balneares.</a:t>
            </a:r>
          </a:p>
          <a:p>
            <a:r>
              <a:rPr lang="pt-PT" dirty="0" smtClean="0">
                <a:latin typeface="Arial" pitchFamily="34" charset="0"/>
              </a:rPr>
              <a:t>Por outro lado a ocorrência de chuva pode também levar a um aumento dos caudais que afluem ao sistema de saneamento, podendo ultrapassar a sua capacidade de carga, levando a que ocorra uma mistura entre caudais pluviais e residuais, fazendo com que águas residuais afluam às ribeiras, que vão descarregar junto das praias.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PT" dirty="0" smtClean="0">
                <a:latin typeface="Arial" pitchFamily="34" charset="0"/>
              </a:rPr>
              <a:t>No âmbito da nova directiva das Águas Balneares, Directiva 2006/07/CE, a SANEST - Saneamento da Costa do Estoril S.A., tomou a iniciativa de criar os perfis de água balnear de Carcavelos (Concelho de Cascais), e Torre e Santo Amaro (Concelho de Oeiras).</a:t>
            </a:r>
          </a:p>
          <a:p>
            <a:r>
              <a:rPr lang="pt-PT" dirty="0" smtClean="0">
                <a:latin typeface="Arial" pitchFamily="34" charset="0"/>
              </a:rPr>
              <a:t>NOs perfis de praia foram identificadas as principais causas de poluição destas águas balneares:</a:t>
            </a:r>
          </a:p>
          <a:p>
            <a:r>
              <a:rPr lang="pt-PT" dirty="0" smtClean="0">
                <a:latin typeface="Arial" pitchFamily="34" charset="0"/>
              </a:rPr>
              <a:t>a ocorrência de chuvas durante a época balnear origina uma aumento dos caudais das ribeiras, o que pode originar eventos d contaminação das águas balneares.</a:t>
            </a:r>
          </a:p>
          <a:p>
            <a:r>
              <a:rPr lang="pt-PT" dirty="0" smtClean="0">
                <a:latin typeface="Arial" pitchFamily="34" charset="0"/>
              </a:rPr>
              <a:t>Por outro lado a ocorrência de chuva pode também levar a um aumento dos caudais que afluem ao sistema de saneamento, podendo ultrapassar a sua capacidade de carga, levando a que ocorra uma mistura entre caudais pluviais e residuais, fazendo com que águas residuais afluam às ribeiras, que vão descarregar junto das praias.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PT" dirty="0" smtClean="0">
                <a:latin typeface="Arial" pitchFamily="34" charset="0"/>
              </a:rPr>
              <a:t>Monitorização automática</a:t>
            </a:r>
          </a:p>
          <a:p>
            <a:r>
              <a:rPr lang="pt-PT" dirty="0" smtClean="0">
                <a:latin typeface="Arial" pitchFamily="34" charset="0"/>
              </a:rPr>
              <a:t>Ribeiras mais importantes para a qualidade destas águas balneares:</a:t>
            </a:r>
          </a:p>
          <a:p>
            <a:r>
              <a:rPr lang="pt-PT" dirty="0" smtClean="0">
                <a:latin typeface="Arial" pitchFamily="34" charset="0"/>
              </a:rPr>
              <a:t>Envio de alerta e dados e SMS em caso de subida de unível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PT" sz="2400" dirty="0"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PT" sz="2400" dirty="0"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PT" sz="2400" dirty="0">
              <a:latin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6851-89D6-4FA5-B4B4-1461C0322C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75E7A-0D08-450E-B6DA-99E26F068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5BF0F-1650-4889-A24A-DD81C6F9C7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E7927-C9CE-46EC-A315-314C530A7A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6ACAB-67F6-414A-9F62-B4449A1737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45A6E-5D97-4BDA-9707-EB77D1E3D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FD91-6869-4F99-B03E-714DABA714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A2763-2763-4F2F-98A1-74D0C6AE1B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455B-F06F-4637-A7EF-16B00E4907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E4AB4-E0EE-4E12-A8D4-4FA56A087F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9D8FD-C8EE-4C29-A473-ED908B968E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61C25-7DD7-49D4-BC6B-692FA1C2DC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8DAF77F2-9050-4C6A-B23E-DB14513C9F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0424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PT" sz="2400" dirty="0">
              <a:latin typeface="Times New Roman" pitchFamily="18" charset="0"/>
            </a:endParaRPr>
          </a:p>
        </p:txBody>
      </p:sp>
      <p:sp>
        <p:nvSpPr>
          <p:cNvPr id="60425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PT" sz="2400" dirty="0">
              <a:latin typeface="Times New Roman" pitchFamily="18" charset="0"/>
            </a:endParaRPr>
          </a:p>
        </p:txBody>
      </p:sp>
      <p:sp>
        <p:nvSpPr>
          <p:cNvPr id="60426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PT" sz="2400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w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em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8175" y="1214438"/>
            <a:ext cx="7345363" cy="2200275"/>
          </a:xfrm>
        </p:spPr>
        <p:txBody>
          <a:bodyPr/>
          <a:lstStyle/>
          <a:p>
            <a:pPr algn="ctr" eaLnBrk="1" hangingPunct="1"/>
            <a:r>
              <a:rPr lang="pt-PT" sz="2800" b="1" dirty="0" smtClean="0">
                <a:solidFill>
                  <a:srgbClr val="220298"/>
                </a:solidFill>
                <a:latin typeface="Calibri" pitchFamily="34" charset="0"/>
              </a:rPr>
              <a:t>Sistema de alerta e previsão para a qualidade das águas balneares</a:t>
            </a:r>
            <a:br>
              <a:rPr lang="pt-PT" sz="28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en-US" sz="4200" dirty="0" smtClean="0"/>
              <a:t> </a:t>
            </a:r>
            <a:br>
              <a:rPr lang="en-US" sz="4200" dirty="0" smtClean="0"/>
            </a:br>
            <a:r>
              <a:rPr lang="pt-PT" sz="2000" b="1" dirty="0" smtClean="0">
                <a:solidFill>
                  <a:srgbClr val="220298"/>
                </a:solidFill>
                <a:latin typeface="Calibri" pitchFamily="34" charset="0"/>
              </a:rPr>
              <a:t>Perfis de Água Balnear de Carcavelos, Torre e Santo Amaro Oeiras</a:t>
            </a:r>
            <a:br>
              <a:rPr lang="pt-PT" sz="20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800" b="1" dirty="0" smtClean="0">
                <a:solidFill>
                  <a:srgbClr val="220298"/>
                </a:solidFill>
                <a:latin typeface="Calibri" pitchFamily="34" charset="0"/>
              </a:rPr>
              <a:t/>
            </a:r>
            <a:br>
              <a:rPr lang="pt-PT" sz="28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1600" b="1" dirty="0" smtClean="0">
                <a:solidFill>
                  <a:srgbClr val="220298"/>
                </a:solidFill>
                <a:latin typeface="Calibri" pitchFamily="34" charset="0"/>
              </a:rPr>
              <a:t>07 de Fevereiro 2012, 11º Congresso da Água</a:t>
            </a:r>
            <a:endParaRPr lang="en-US" sz="16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6147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0" y="3929063"/>
            <a:ext cx="9144000" cy="1209675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pt-PT" sz="1200" b="1" u="sng" dirty="0" smtClean="0"/>
              <a:t>Cláudia Viegas</a:t>
            </a:r>
            <a:r>
              <a:rPr lang="pt-PT" sz="1200" b="1" u="sng" baseline="30000" dirty="0" smtClean="0"/>
              <a:t>1</a:t>
            </a:r>
            <a:r>
              <a:rPr lang="pt-PT" sz="1200" b="1" dirty="0" smtClean="0"/>
              <a:t>, Rodrigo Fernandes</a:t>
            </a:r>
            <a:r>
              <a:rPr lang="pt-PT" sz="1200" b="1" u="sng" baseline="30000" dirty="0" smtClean="0"/>
              <a:t>1</a:t>
            </a:r>
            <a:r>
              <a:rPr lang="pt-PT" sz="1200" b="1" dirty="0" smtClean="0"/>
              <a:t>, Eduardo Jauch</a:t>
            </a:r>
            <a:r>
              <a:rPr lang="pt-PT" sz="1200" b="1" u="sng" baseline="30000" dirty="0" smtClean="0"/>
              <a:t>1</a:t>
            </a:r>
            <a:r>
              <a:rPr lang="pt-PT" sz="1200" b="1" dirty="0" smtClean="0"/>
              <a:t>, Eduardo Aires</a:t>
            </a:r>
            <a:r>
              <a:rPr lang="pt-PT" sz="1200" b="1" u="sng" baseline="30000" dirty="0" smtClean="0"/>
              <a:t>2</a:t>
            </a:r>
            <a:r>
              <a:rPr lang="pt-PT" sz="1200" b="1" dirty="0" smtClean="0"/>
              <a:t>, Paulo Chambel</a:t>
            </a:r>
            <a:r>
              <a:rPr lang="pt-PT" sz="1200" b="1" u="sng" baseline="30000" dirty="0" smtClean="0"/>
              <a:t>2</a:t>
            </a:r>
            <a:r>
              <a:rPr lang="pt-PT" sz="1200" b="1" dirty="0" smtClean="0"/>
              <a:t>,  Catarina Lopes</a:t>
            </a:r>
            <a:r>
              <a:rPr lang="pt-PT" sz="1200" b="1" u="sng" baseline="30000" dirty="0" smtClean="0"/>
              <a:t>3</a:t>
            </a:r>
            <a:r>
              <a:rPr lang="pt-PT" sz="1200" b="1" dirty="0" smtClean="0"/>
              <a:t>, Ramiro Neves</a:t>
            </a:r>
            <a:r>
              <a:rPr lang="pt-PT" sz="1200" b="1" baseline="30000" dirty="0" smtClean="0"/>
              <a:t>1</a:t>
            </a:r>
            <a:r>
              <a:rPr lang="pt-PT" sz="1200" b="1" dirty="0" smtClean="0"/>
              <a:t>, </a:t>
            </a:r>
            <a:endParaRPr lang="pt-PT" sz="1200" b="1" baseline="30000" dirty="0" smtClean="0"/>
          </a:p>
          <a:p>
            <a:pPr algn="r" eaLnBrk="1" hangingPunct="1">
              <a:lnSpc>
                <a:spcPct val="80000"/>
              </a:lnSpc>
            </a:pPr>
            <a:endParaRPr lang="pt-PT" sz="1400" b="1" dirty="0" smtClean="0"/>
          </a:p>
          <a:p>
            <a:pPr algn="r" eaLnBrk="1" hangingPunct="1">
              <a:lnSpc>
                <a:spcPct val="80000"/>
              </a:lnSpc>
            </a:pPr>
            <a:r>
              <a:rPr lang="pt-PT" sz="1200" b="1" u="sng" baseline="30000" dirty="0" smtClean="0"/>
              <a:t>1</a:t>
            </a:r>
            <a:r>
              <a:rPr lang="pt-PT" sz="1200" b="1" dirty="0" smtClean="0"/>
              <a:t>MARETEC - Instituto Superior Técnico</a:t>
            </a:r>
          </a:p>
          <a:p>
            <a:pPr algn="r" eaLnBrk="1" hangingPunct="1">
              <a:lnSpc>
                <a:spcPct val="80000"/>
              </a:lnSpc>
            </a:pPr>
            <a:r>
              <a:rPr lang="pt-PT" sz="1200" b="1" u="sng" baseline="30000" dirty="0" smtClean="0"/>
              <a:t>2</a:t>
            </a:r>
            <a:r>
              <a:rPr lang="pt-PT" sz="1200" b="1" dirty="0" smtClean="0"/>
              <a:t>HIDROMOD</a:t>
            </a:r>
          </a:p>
          <a:p>
            <a:pPr algn="r" eaLnBrk="1" hangingPunct="1">
              <a:lnSpc>
                <a:spcPct val="80000"/>
              </a:lnSpc>
            </a:pPr>
            <a:r>
              <a:rPr lang="pt-PT" sz="1200" b="1" baseline="30000" dirty="0" smtClean="0"/>
              <a:t>	</a:t>
            </a:r>
            <a:r>
              <a:rPr lang="pt-PT" sz="1200" b="1" dirty="0" smtClean="0"/>
              <a:t>           </a:t>
            </a:r>
            <a:r>
              <a:rPr lang="pt-PT" sz="1200" b="1" baseline="30000" dirty="0" smtClean="0"/>
              <a:t>3</a:t>
            </a:r>
            <a:r>
              <a:rPr lang="pt-PT" sz="1200" b="1" dirty="0" smtClean="0"/>
              <a:t>SANEST, SA</a:t>
            </a:r>
          </a:p>
          <a:p>
            <a:pPr algn="r" eaLnBrk="1" hangingPunct="1">
              <a:lnSpc>
                <a:spcPct val="80000"/>
              </a:lnSpc>
            </a:pPr>
            <a:endParaRPr lang="en-US" sz="1400" b="1" dirty="0" smtClean="0"/>
          </a:p>
        </p:txBody>
      </p:sp>
      <p:pic>
        <p:nvPicPr>
          <p:cNvPr id="6148" name="Picture 8" descr="logo_peque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6005513"/>
            <a:ext cx="18288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 descr="esq_maret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6305550"/>
            <a:ext cx="1371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29200"/>
            <a:ext cx="5238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8"/>
          <p:cNvSpPr txBox="1">
            <a:spLocks noChangeArrowheads="1"/>
          </p:cNvSpPr>
          <p:nvPr/>
        </p:nvSpPr>
        <p:spPr bwMode="auto">
          <a:xfrm>
            <a:off x="571500" y="6572250"/>
            <a:ext cx="1897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pt-PT" sz="1200" b="1" dirty="0">
                <a:solidFill>
                  <a:srgbClr val="220298"/>
                </a:solidFill>
                <a:latin typeface="Calibri" pitchFamily="34" charset="0"/>
              </a:rPr>
              <a:t>10º Congresso da Água</a:t>
            </a:r>
            <a:endParaRPr lang="en-US" sz="1200" b="1" kern="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155" name="Picture 11" descr="ANd9GcTjZhyVKgYfn8zkWoNQnOmn1WefGFrJI93rVE9j4EWbVNS1Lpa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0413" y="5295900"/>
            <a:ext cx="763587" cy="1562100"/>
          </a:xfrm>
          <a:prstGeom prst="rect">
            <a:avLst/>
          </a:prstGeom>
          <a:noFill/>
        </p:spPr>
      </p:pic>
      <p:pic>
        <p:nvPicPr>
          <p:cNvPr id="6157" name="Picture 13" descr="hidromo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5805488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23728" y="8181528"/>
            <a:ext cx="6608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Products : SMS for professionals; new bathing water forecasts </a:t>
            </a: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755576" y="2996952"/>
            <a:ext cx="574675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800"/>
              <a:t>Level Sensor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95238" y="1661865"/>
            <a:ext cx="3597275" cy="4751387"/>
            <a:chOff x="712630" y="1289952"/>
            <a:chExt cx="3596856" cy="4752724"/>
          </a:xfrm>
        </p:grpSpPr>
        <p:sp>
          <p:nvSpPr>
            <p:cNvPr id="7" name="Rectangle 6"/>
            <p:cNvSpPr/>
            <p:nvPr/>
          </p:nvSpPr>
          <p:spPr bwMode="auto">
            <a:xfrm>
              <a:off x="712630" y="1289952"/>
              <a:ext cx="3311612" cy="47527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43200" tIns="21600" rIns="43200" bIns="216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+mn-lt"/>
                <a:cs typeface="Times New Roman" pitchFamily="18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12630" y="1364585"/>
              <a:ext cx="3596856" cy="365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54013" indent="-354013">
                <a:lnSpc>
                  <a:spcPct val="90000"/>
                </a:lnSpc>
                <a:spcBef>
                  <a:spcPct val="70000"/>
                </a:spcBef>
                <a:buClr>
                  <a:schemeClr val="accent2"/>
                </a:buClr>
                <a:buSzPct val="65000"/>
                <a:defRPr/>
              </a:pPr>
              <a:r>
                <a:rPr kumimoji="1" lang="pt-PT" sz="11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Monitorização automática do nível hidrométrico</a:t>
              </a:r>
              <a:endParaRPr kumimoji="1" lang="pt-PT" sz="1100" dirty="0">
                <a:solidFill>
                  <a:srgbClr val="000000"/>
                </a:solidFill>
                <a:latin typeface="+mn-lt"/>
                <a:cs typeface="Times New Roman" pitchFamily="18" charset="0"/>
              </a:endParaRP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3927" y="1728788"/>
              <a:ext cx="1535113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AutoShape 4"/>
          <p:cNvSpPr>
            <a:spLocks noChangeArrowheads="1"/>
          </p:cNvSpPr>
          <p:nvPr/>
        </p:nvSpPr>
        <p:spPr bwMode="auto">
          <a:xfrm rot="5400000">
            <a:off x="1408039" y="4178052"/>
            <a:ext cx="360362" cy="2873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682551" y="4457452"/>
            <a:ext cx="2006600" cy="1773238"/>
            <a:chOff x="119" y="3040"/>
            <a:chExt cx="1264" cy="1117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19" y="3040"/>
              <a:ext cx="124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54013" indent="-354013">
                <a:lnSpc>
                  <a:spcPct val="90000"/>
                </a:lnSpc>
                <a:spcBef>
                  <a:spcPct val="70000"/>
                </a:spcBef>
                <a:buClr>
                  <a:schemeClr val="accent2"/>
                </a:buClr>
                <a:buSzPct val="65000"/>
                <a:buFont typeface="Monotype Sorts"/>
                <a:buNone/>
                <a:defRPr/>
              </a:pPr>
              <a:r>
                <a:rPr kumimoji="1" lang="pt-PT" sz="1000" dirty="0" smtClean="0">
                  <a:solidFill>
                    <a:srgbClr val="000000"/>
                  </a:solidFill>
                  <a:latin typeface="+mj-lt"/>
                </a:rPr>
                <a:t>Em caso de aumento de nível</a:t>
              </a:r>
              <a:endParaRPr kumimoji="1" lang="pt-PT" sz="1000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" y="3247"/>
              <a:ext cx="1043" cy="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03576" y="5635377"/>
            <a:ext cx="360362" cy="28733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370 h 21600"/>
              <a:gd name="T14" fmla="*/ 18936 w 21600"/>
              <a:gd name="T15" fmla="*/ 16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660576" y="5117852"/>
            <a:ext cx="12842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>
              <a:lnSpc>
                <a:spcPct val="90000"/>
              </a:lnSpc>
              <a:spcBef>
                <a:spcPct val="70000"/>
              </a:spcBef>
              <a:buClr>
                <a:schemeClr val="accent2"/>
              </a:buClr>
              <a:buSzPct val="65000"/>
              <a:defRPr/>
            </a:pPr>
            <a:r>
              <a:rPr kumimoji="1" lang="pt-PT" sz="1100" dirty="0" smtClean="0">
                <a:solidFill>
                  <a:srgbClr val="000000"/>
                </a:solidFill>
                <a:latin typeface="+mj-lt"/>
              </a:rPr>
              <a:t>Alerta automático</a:t>
            </a:r>
            <a:endParaRPr kumimoji="1" lang="pt-PT" sz="11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21076" y="1650752"/>
            <a:ext cx="3670300" cy="2590999"/>
            <a:chOff x="3525838" y="1155700"/>
            <a:chExt cx="3670300" cy="2590999"/>
          </a:xfrm>
        </p:grpSpPr>
        <p:grpSp>
          <p:nvGrpSpPr>
            <p:cNvPr id="17" name="Group 55"/>
            <p:cNvGrpSpPr>
              <a:grpSpLocks/>
            </p:cNvGrpSpPr>
            <p:nvPr/>
          </p:nvGrpSpPr>
          <p:grpSpPr bwMode="auto">
            <a:xfrm>
              <a:off x="3525838" y="1155700"/>
              <a:ext cx="3298825" cy="2590999"/>
              <a:chOff x="5068838" y="1366642"/>
              <a:chExt cx="3554085" cy="2591072"/>
            </a:xfrm>
          </p:grpSpPr>
          <p:grpSp>
            <p:nvGrpSpPr>
              <p:cNvPr id="21" name="Group 23"/>
              <p:cNvGrpSpPr>
                <a:grpSpLocks/>
              </p:cNvGrpSpPr>
              <p:nvPr/>
            </p:nvGrpSpPr>
            <p:grpSpPr bwMode="auto">
              <a:xfrm>
                <a:off x="5068838" y="1366642"/>
                <a:ext cx="3554085" cy="1836200"/>
                <a:chOff x="5068838" y="1366642"/>
                <a:chExt cx="3554085" cy="1836200"/>
              </a:xfrm>
            </p:grpSpPr>
            <p:sp>
              <p:nvSpPr>
                <p:cNvPr id="23" name="Rectangle 22"/>
                <p:cNvSpPr/>
                <p:nvPr/>
              </p:nvSpPr>
              <p:spPr bwMode="auto">
                <a:xfrm>
                  <a:off x="5068838" y="1366642"/>
                  <a:ext cx="3259254" cy="1836200"/>
                </a:xfrm>
                <a:prstGeom prst="rect">
                  <a:avLst/>
                </a:prstGeom>
                <a:solidFill>
                  <a:schemeClr val="accent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lIns="43200" tIns="21600" rIns="43200" bIns="21600" anchor="ctr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dirty="0">
                    <a:latin typeface="Arial" charset="0"/>
                  </a:endParaRPr>
                </a:p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dirty="0">
                    <a:latin typeface="Arial" charset="0"/>
                  </a:endParaRPr>
                </a:p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dirty="0">
                      <a:latin typeface="Arial" charset="0"/>
                    </a:rPr>
                    <a:t>                                                    </a:t>
                  </a:r>
                </a:p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2000" dirty="0">
                    <a:latin typeface="Arial" charset="0"/>
                  </a:endParaRPr>
                </a:p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2000" dirty="0">
                    <a:latin typeface="Arial" charset="0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5178300" y="1888945"/>
                  <a:ext cx="1205789" cy="3397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177800" indent="-177800">
                    <a:lnSpc>
                      <a:spcPct val="90000"/>
                    </a:lnSpc>
                    <a:spcBef>
                      <a:spcPct val="70000"/>
                    </a:spcBef>
                    <a:buClr>
                      <a:schemeClr val="accent2"/>
                    </a:buClr>
                    <a:buSzPct val="65000"/>
                    <a:buFont typeface="Monotype Sorts"/>
                    <a:buNone/>
                    <a:defRPr/>
                  </a:pPr>
                  <a:r>
                    <a:rPr kumimoji="1" lang="pt-PT" sz="1100" dirty="0" smtClean="0">
                      <a:solidFill>
                        <a:srgbClr val="000000"/>
                      </a:solidFill>
                      <a:latin typeface="+mn-lt"/>
                    </a:rPr>
                    <a:t>Descarga ribeiras</a:t>
                  </a:r>
                  <a:endParaRPr kumimoji="1" lang="pt-PT" sz="1100" dirty="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5" name="Rectangle 23"/>
                <p:cNvSpPr>
                  <a:spLocks noChangeArrowheads="1"/>
                </p:cNvSpPr>
                <p:nvPr/>
              </p:nvSpPr>
              <p:spPr bwMode="auto">
                <a:xfrm>
                  <a:off x="5149445" y="2594826"/>
                  <a:ext cx="1124086" cy="4051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lnSpc>
                      <a:spcPct val="90000"/>
                    </a:lnSpc>
                    <a:spcBef>
                      <a:spcPct val="70000"/>
                    </a:spcBef>
                    <a:buClr>
                      <a:schemeClr val="accent2"/>
                    </a:buClr>
                    <a:buSzPct val="65000"/>
                    <a:buFont typeface="Monotype Sorts"/>
                    <a:buNone/>
                  </a:pPr>
                  <a:r>
                    <a:rPr kumimoji="1" lang="pt-PT" sz="1200" dirty="0" smtClean="0">
                      <a:solidFill>
                        <a:schemeClr val="bg2"/>
                      </a:solidFill>
                      <a:latin typeface="Times New Roman" pitchFamily="18" charset="0"/>
                    </a:rPr>
                    <a:t>Nível/caudal</a:t>
                  </a:r>
                  <a:endParaRPr kumimoji="1" lang="pt-PT" sz="1200" dirty="0">
                    <a:solidFill>
                      <a:schemeClr val="bg2"/>
                    </a:solidFill>
                    <a:latin typeface="Times New Roman" pitchFamily="18" charset="0"/>
                  </a:endParaRPr>
                </a:p>
              </p:txBody>
            </p:sp>
            <p:pic>
              <p:nvPicPr>
                <p:cNvPr id="26" name="Picture 2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989761" y="1827078"/>
                  <a:ext cx="1146492" cy="438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Rectangle 25"/>
                <p:cNvSpPr>
                  <a:spLocks noChangeArrowheads="1"/>
                </p:cNvSpPr>
                <p:nvPr/>
              </p:nvSpPr>
              <p:spPr bwMode="auto">
                <a:xfrm>
                  <a:off x="5306575" y="1403156"/>
                  <a:ext cx="1682974" cy="3603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177800" indent="-177800">
                    <a:lnSpc>
                      <a:spcPct val="90000"/>
                    </a:lnSpc>
                    <a:spcBef>
                      <a:spcPct val="70000"/>
                    </a:spcBef>
                    <a:buClr>
                      <a:schemeClr val="accent2"/>
                    </a:buClr>
                    <a:buSzPct val="65000"/>
                    <a:buFont typeface="Monotype Sorts"/>
                    <a:buNone/>
                    <a:defRPr/>
                  </a:pPr>
                  <a:r>
                    <a:rPr kumimoji="1" lang="pt-PT" sz="1100" dirty="0" smtClean="0">
                      <a:solidFill>
                        <a:srgbClr val="000000"/>
                      </a:solidFill>
                      <a:latin typeface="+mn-lt"/>
                    </a:rPr>
                    <a:t>Contaminação fecal</a:t>
                  </a:r>
                  <a:endParaRPr kumimoji="1" lang="pt-PT" sz="1100" dirty="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cxnSp>
              <p:nvCxnSpPr>
                <p:cNvPr id="28" name="AutoShape 26"/>
                <p:cNvCxnSpPr>
                  <a:cxnSpLocks noChangeShapeType="1"/>
                </p:cNvCxnSpPr>
                <p:nvPr/>
              </p:nvCxnSpPr>
              <p:spPr bwMode="auto">
                <a:xfrm>
                  <a:off x="6003893" y="1649704"/>
                  <a:ext cx="836341" cy="26762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29" name="AutoShape 2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205410" y="2028845"/>
                  <a:ext cx="645975" cy="37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30" name="Rectangle 28"/>
                <p:cNvSpPr>
                  <a:spLocks noChangeArrowheads="1"/>
                </p:cNvSpPr>
                <p:nvPr/>
              </p:nvSpPr>
              <p:spPr bwMode="auto">
                <a:xfrm>
                  <a:off x="6411454" y="2663667"/>
                  <a:ext cx="2211469" cy="2873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lnSpc>
                      <a:spcPct val="90000"/>
                    </a:lnSpc>
                    <a:spcBef>
                      <a:spcPct val="70000"/>
                    </a:spcBef>
                    <a:buClr>
                      <a:schemeClr val="accent2"/>
                    </a:buClr>
                    <a:buSzPct val="65000"/>
                    <a:buFont typeface="Monotype Sorts"/>
                    <a:buNone/>
                    <a:defRPr/>
                  </a:pPr>
                  <a:r>
                    <a:rPr kumimoji="1" lang="pt-PT" sz="1100" b="1" dirty="0" smtClean="0">
                      <a:solidFill>
                        <a:srgbClr val="000000"/>
                      </a:solidFill>
                      <a:latin typeface="+mn-lt"/>
                    </a:rPr>
                    <a:t>Nova previsão de qualidade da água</a:t>
                  </a:r>
                  <a:endParaRPr kumimoji="1" lang="pt-PT" sz="1100" b="1" dirty="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cxnSp>
            <p:nvCxnSpPr>
              <p:cNvPr id="22" name="AutoShape 22"/>
              <p:cNvCxnSpPr>
                <a:cxnSpLocks noChangeShapeType="1"/>
                <a:stCxn id="51" idx="0"/>
              </p:cNvCxnSpPr>
              <p:nvPr/>
            </p:nvCxnSpPr>
            <p:spPr bwMode="auto">
              <a:xfrm flipH="1" flipV="1">
                <a:off x="5889506" y="2018702"/>
                <a:ext cx="273388" cy="19390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18" name="Group 58"/>
            <p:cNvGrpSpPr/>
            <p:nvPr/>
          </p:nvGrpSpPr>
          <p:grpSpPr>
            <a:xfrm>
              <a:off x="5545138" y="2054225"/>
              <a:ext cx="1651000" cy="1600200"/>
              <a:chOff x="5545138" y="2054225"/>
              <a:chExt cx="1651000" cy="1600200"/>
            </a:xfrm>
          </p:grpSpPr>
          <p:cxnSp>
            <p:nvCxnSpPr>
              <p:cNvPr id="19" name="AutoShape 29"/>
              <p:cNvCxnSpPr>
                <a:cxnSpLocks noChangeShapeType="1"/>
              </p:cNvCxnSpPr>
              <p:nvPr/>
            </p:nvCxnSpPr>
            <p:spPr bwMode="auto">
              <a:xfrm rot="16200000" flipH="1">
                <a:off x="5646738" y="2247900"/>
                <a:ext cx="388938" cy="158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5138" y="2655888"/>
                <a:ext cx="1651000" cy="99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1" name="Right Arrow 30"/>
          <p:cNvSpPr/>
          <p:nvPr/>
        </p:nvSpPr>
        <p:spPr bwMode="auto">
          <a:xfrm rot="1999671">
            <a:off x="622226" y="5408365"/>
            <a:ext cx="744537" cy="30321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2" name="Picture 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1038" y="1976190"/>
            <a:ext cx="9556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6545188" y="4133602"/>
            <a:ext cx="2395538" cy="2341563"/>
            <a:chOff x="5949950" y="3638550"/>
            <a:chExt cx="2395538" cy="2341563"/>
          </a:xfrm>
        </p:grpSpPr>
        <p:pic>
          <p:nvPicPr>
            <p:cNvPr id="34" name="Picture 23" descr="D:\Projects\Sanest_Ribeiras\site_dez\images\telemovel_sms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69063" y="5432425"/>
              <a:ext cx="498475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AutoShape 12"/>
            <p:cNvSpPr>
              <a:spLocks noChangeArrowheads="1"/>
            </p:cNvSpPr>
            <p:nvPr/>
          </p:nvSpPr>
          <p:spPr bwMode="auto">
            <a:xfrm>
              <a:off x="5949950" y="5256213"/>
              <a:ext cx="360363" cy="287337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5"/>
            <p:cNvGrpSpPr>
              <a:grpSpLocks/>
            </p:cNvGrpSpPr>
            <p:nvPr/>
          </p:nvGrpSpPr>
          <p:grpSpPr bwMode="auto">
            <a:xfrm>
              <a:off x="6767513" y="4108450"/>
              <a:ext cx="1574800" cy="1406525"/>
              <a:chOff x="6588125" y="4868863"/>
              <a:chExt cx="2160588" cy="1676400"/>
            </a:xfrm>
          </p:grpSpPr>
          <p:pic>
            <p:nvPicPr>
              <p:cNvPr id="41" name="Picture 21" descr="D:\Projects\Sanest_Ribeiras\site_dez\images\praia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458075" y="5567363"/>
                <a:ext cx="1290638" cy="977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588125" y="5661025"/>
                <a:ext cx="439738" cy="71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ight Arrow 42"/>
              <p:cNvSpPr/>
              <p:nvPr/>
            </p:nvSpPr>
            <p:spPr>
              <a:xfrm rot="898443">
                <a:off x="6995413" y="6006015"/>
                <a:ext cx="461739" cy="172180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4" name="Cloud Callout 43"/>
              <p:cNvSpPr/>
              <p:nvPr/>
            </p:nvSpPr>
            <p:spPr>
              <a:xfrm>
                <a:off x="7165298" y="4868863"/>
                <a:ext cx="936545" cy="647098"/>
              </a:xfrm>
              <a:prstGeom prst="cloudCallout">
                <a:avLst>
                  <a:gd name="adj1" fmla="val -85575"/>
                  <a:gd name="adj2" fmla="val 98594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pic>
            <p:nvPicPr>
              <p:cNvPr id="45" name="Picture 28" descr="http://www.retrovisoronline.com.br/images/Artigo/bandeiras/bandeira%20vermelha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380288" y="5013325"/>
                <a:ext cx="280987" cy="287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30" descr="http://www.retrovisoronline.com.br/images/Artigo/bandeiras/bandeira%20verde.gif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667625" y="5013325"/>
                <a:ext cx="288925" cy="287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" name="Picture 2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267450" y="4086225"/>
              <a:ext cx="720725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ounded Rectangle 37"/>
            <p:cNvSpPr/>
            <p:nvPr/>
          </p:nvSpPr>
          <p:spPr>
            <a:xfrm>
              <a:off x="6154738" y="3744913"/>
              <a:ext cx="2190750" cy="2235200"/>
            </a:xfrm>
            <a:prstGeom prst="roundRec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AutoShape 12"/>
            <p:cNvSpPr>
              <a:spLocks noChangeArrowheads="1"/>
            </p:cNvSpPr>
            <p:nvPr/>
          </p:nvSpPr>
          <p:spPr bwMode="auto">
            <a:xfrm rot="1937274">
              <a:off x="6615113" y="3638550"/>
              <a:ext cx="360362" cy="2857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0 w 21600"/>
                <a:gd name="T13" fmla="*/ 5370 h 21600"/>
                <a:gd name="T14" fmla="*/ 18936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10400" y="3759200"/>
              <a:ext cx="13060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PT" cap="small" dirty="0" smtClean="0"/>
                <a:t>ALERTAS!</a:t>
              </a:r>
              <a:endParaRPr lang="en-US" cap="small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083813" y="4297528"/>
            <a:ext cx="2520000" cy="2204624"/>
            <a:chOff x="3488575" y="3802476"/>
            <a:chExt cx="2520000" cy="2204624"/>
          </a:xfrm>
        </p:grpSpPr>
        <p:sp>
          <p:nvSpPr>
            <p:cNvPr id="48" name="Rectangle 47"/>
            <p:cNvSpPr/>
            <p:nvPr/>
          </p:nvSpPr>
          <p:spPr bwMode="auto">
            <a:xfrm>
              <a:off x="3488575" y="3802476"/>
              <a:ext cx="2520000" cy="216000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43200" tIns="21600" rIns="43200" bIns="216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dirty="0"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endParaRPr lang="en-GB" sz="2000" dirty="0">
                <a:latin typeface="Arial" charset="0"/>
              </a:endParaRPr>
            </a:p>
          </p:txBody>
        </p:sp>
        <p:grpSp>
          <p:nvGrpSpPr>
            <p:cNvPr id="49" name="Group 14"/>
            <p:cNvGrpSpPr>
              <a:grpSpLocks/>
            </p:cNvGrpSpPr>
            <p:nvPr/>
          </p:nvGrpSpPr>
          <p:grpSpPr bwMode="auto">
            <a:xfrm>
              <a:off x="3563938" y="4926013"/>
              <a:ext cx="1655762" cy="1081087"/>
              <a:chOff x="2245" y="3521"/>
              <a:chExt cx="1043" cy="681"/>
            </a:xfrm>
          </p:grpSpPr>
          <p:sp>
            <p:nvSpPr>
              <p:cNvPr id="55" name="Oval 15"/>
              <p:cNvSpPr>
                <a:spLocks noChangeArrowheads="1"/>
              </p:cNvSpPr>
              <p:nvPr/>
            </p:nvSpPr>
            <p:spPr bwMode="auto">
              <a:xfrm>
                <a:off x="2290" y="3521"/>
                <a:ext cx="998" cy="635"/>
              </a:xfrm>
              <a:prstGeom prst="ellipse">
                <a:avLst/>
              </a:prstGeom>
              <a:noFill/>
              <a:ln w="317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PT" sz="1000"/>
              </a:p>
            </p:txBody>
          </p:sp>
          <p:pic>
            <p:nvPicPr>
              <p:cNvPr id="56" name="Picture 16" descr="MCj04118660000[1]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45" y="3521"/>
                <a:ext cx="668" cy="6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50" name="AutoShape 18"/>
            <p:cNvCxnSpPr>
              <a:cxnSpLocks noChangeShapeType="1"/>
              <a:endCxn id="51" idx="2"/>
            </p:cNvCxnSpPr>
            <p:nvPr/>
          </p:nvCxnSpPr>
          <p:spPr bwMode="auto">
            <a:xfrm rot="5400000" flipH="1" flipV="1">
              <a:off x="3913981" y="4309270"/>
              <a:ext cx="796925" cy="43656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>
              <a:off x="4170363" y="3841750"/>
              <a:ext cx="719137" cy="287338"/>
            </a:xfrm>
            <a:prstGeom prst="rect">
              <a:avLst/>
            </a:prstGeom>
            <a:noFill/>
            <a:ln w="25400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177800" indent="-177800">
                <a:lnSpc>
                  <a:spcPct val="90000"/>
                </a:lnSpc>
                <a:spcBef>
                  <a:spcPct val="70000"/>
                </a:spcBef>
                <a:buClr>
                  <a:schemeClr val="accent2"/>
                </a:buClr>
                <a:buSzPct val="65000"/>
                <a:buFont typeface="Monotype Sorts"/>
                <a:buNone/>
              </a:pPr>
              <a:r>
                <a:rPr kumimoji="1" lang="pt-PT" sz="1200" dirty="0" smtClean="0">
                  <a:solidFill>
                    <a:srgbClr val="000000"/>
                  </a:solidFill>
                  <a:latin typeface="Times New Roman" pitchFamily="18" charset="0"/>
                </a:rPr>
                <a:t>Nível</a:t>
              </a:r>
              <a:endParaRPr kumimoji="1" lang="pt-PT" sz="12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52" name="Picture 16" descr="MCj04118660000[1]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68900" y="4016375"/>
              <a:ext cx="831850" cy="84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3" descr="D:\Projects\Sanest_Ribeiras\site_dez\images\telemovel_sms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50832" y="4293096"/>
              <a:ext cx="498475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AutoShape 18"/>
            <p:cNvCxnSpPr>
              <a:cxnSpLocks noChangeShapeType="1"/>
            </p:cNvCxnSpPr>
            <p:nvPr/>
          </p:nvCxnSpPr>
          <p:spPr bwMode="auto">
            <a:xfrm flipV="1">
              <a:off x="4246563" y="4293096"/>
              <a:ext cx="1117527" cy="78531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pic>
        <p:nvPicPr>
          <p:cNvPr id="58" name="Picture 9" descr="ANd9GcTjZhyVKgYfn8zkWoNQnOmn1WefGFrJI93rVE9j4EWbVNS1Lpa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  <p:sp>
        <p:nvSpPr>
          <p:cNvPr id="6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previsão e alerta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-estações hidrométricas + ferramentas modelação-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250825" y="6514555"/>
            <a:ext cx="8893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dirty="0"/>
              <a:t>Época balnear 2011: Alertas enviados para: ARH-Tejo, SANEST, IST, CMOeiras, CMCascais.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alerta: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Apoio à decisão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24400"/>
            <a:ext cx="1549400" cy="1009650"/>
          </a:xfrm>
          <a:prstGeom prst="rect">
            <a:avLst/>
          </a:prstGeom>
          <a:noFill/>
        </p:spPr>
      </p:pic>
      <p:pic>
        <p:nvPicPr>
          <p:cNvPr id="2663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949950"/>
            <a:ext cx="863600" cy="712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499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894138"/>
            <a:ext cx="6691312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 descr="ANd9GcTjZhyVKgYfn8zkWoNQnOmn1WefGFrJI93rVE9j4EWbVNS1Lpa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497887" cy="266382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pt-PT" sz="1600" dirty="0" smtClean="0">
                <a:solidFill>
                  <a:schemeClr val="tx1"/>
                </a:solidFill>
              </a:rPr>
              <a:t>Em caso de acidente de poluição:</a:t>
            </a:r>
          </a:p>
          <a:p>
            <a:pPr lvl="1">
              <a:lnSpc>
                <a:spcPct val="80000"/>
              </a:lnSpc>
              <a:spcAft>
                <a:spcPct val="20000"/>
              </a:spcAft>
            </a:pPr>
            <a:r>
              <a:rPr lang="pt-PT" sz="1600" dirty="0" smtClean="0">
                <a:solidFill>
                  <a:schemeClr val="tx1"/>
                </a:solidFill>
              </a:rPr>
              <a:t>SMS automáticos para as entidades gestoras;</a:t>
            </a:r>
          </a:p>
          <a:p>
            <a:pPr lvl="1">
              <a:lnSpc>
                <a:spcPct val="80000"/>
              </a:lnSpc>
              <a:spcAft>
                <a:spcPct val="20000"/>
              </a:spcAft>
            </a:pPr>
            <a:r>
              <a:rPr lang="pt-PT" sz="1600" dirty="0" smtClean="0">
                <a:solidFill>
                  <a:schemeClr val="tx1"/>
                </a:solidFill>
              </a:rPr>
              <a:t>Nova previsão do risco de contaminação e  qualidade (publicado na internet);</a:t>
            </a:r>
          </a:p>
          <a:p>
            <a:pPr lvl="1">
              <a:lnSpc>
                <a:spcPct val="80000"/>
              </a:lnSpc>
              <a:spcAft>
                <a:spcPct val="20000"/>
              </a:spcAft>
            </a:pPr>
            <a:r>
              <a:rPr lang="pt-PT" sz="1600" dirty="0" smtClean="0">
                <a:solidFill>
                  <a:schemeClr val="tx1"/>
                </a:solidFill>
              </a:rPr>
              <a:t>Níveis hidrométricos das ribeiras (publicado na internet);</a:t>
            </a:r>
          </a:p>
          <a:p>
            <a:pPr lvl="1">
              <a:lnSpc>
                <a:spcPct val="80000"/>
              </a:lnSpc>
              <a:spcAft>
                <a:spcPct val="20000"/>
              </a:spcAft>
            </a:pPr>
            <a:r>
              <a:rPr lang="pt-PT" sz="1600" dirty="0" smtClean="0">
                <a:solidFill>
                  <a:schemeClr val="tx1"/>
                </a:solidFill>
              </a:rPr>
              <a:t>Mais informação</a:t>
            </a:r>
            <a:r>
              <a:rPr lang="pt-PT" sz="1600" dirty="0" smtClean="0">
                <a:solidFill>
                  <a:schemeClr val="tx1"/>
                </a:solidFill>
                <a:sym typeface="Wingdings" pitchFamily="2" charset="2"/>
              </a:rPr>
              <a:t> possibilidade de evitar a exposição dos banhista a eventos de poluição de curta duração;</a:t>
            </a:r>
          </a:p>
          <a:p>
            <a:pPr lvl="1">
              <a:lnSpc>
                <a:spcPct val="80000"/>
              </a:lnSpc>
              <a:spcAft>
                <a:spcPct val="20000"/>
              </a:spcAft>
            </a:pPr>
            <a:r>
              <a:rPr lang="pt-PT" sz="1600" dirty="0" smtClean="0">
                <a:solidFill>
                  <a:schemeClr val="tx1"/>
                </a:solidFill>
                <a:sym typeface="Wingdings" pitchFamily="2" charset="2"/>
              </a:rPr>
              <a:t>Mais informação  possibilidade de anular amostras de má qualidade;</a:t>
            </a:r>
          </a:p>
          <a:p>
            <a:pPr lvl="1">
              <a:lnSpc>
                <a:spcPct val="80000"/>
              </a:lnSpc>
              <a:spcAft>
                <a:spcPct val="20000"/>
              </a:spcAft>
            </a:pPr>
            <a:r>
              <a:rPr lang="pt-PT" sz="1600" dirty="0" smtClean="0">
                <a:solidFill>
                  <a:schemeClr val="tx1"/>
                </a:solidFill>
                <a:sym typeface="Wingdings" pitchFamily="2" charset="2"/>
              </a:rPr>
              <a:t>Maior eficácia na implementação de medidas de minimização;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369175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Sistema de alerta e previsão para a qualidade das águas balneares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000" b="1" dirty="0" smtClean="0">
                <a:solidFill>
                  <a:srgbClr val="220298"/>
                </a:solidFill>
                <a:latin typeface="Calibri" pitchFamily="34" charset="0"/>
              </a:rPr>
              <a:t>Perfis de Água Balnear de Carcavelos, Torre e Santo Amaro Oeiras</a:t>
            </a:r>
            <a:endParaRPr lang="en-US" sz="20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73238"/>
            <a:ext cx="8353425" cy="2663825"/>
          </a:xfrm>
        </p:spPr>
        <p:txBody>
          <a:bodyPr/>
          <a:lstStyle/>
          <a:p>
            <a:pPr marL="0" indent="0">
              <a:spcAft>
                <a:spcPct val="20000"/>
              </a:spcAft>
              <a:buClrTx/>
              <a:buSzTx/>
              <a:buFontTx/>
              <a:buChar char="•"/>
            </a:pPr>
            <a:r>
              <a:rPr lang="pt-PT" sz="1600" dirty="0" smtClean="0">
                <a:solidFill>
                  <a:schemeClr val="tx1"/>
                </a:solidFill>
              </a:rPr>
              <a:t>Na implementação do sistema de alerta foi essencial a colaboração das várias entidades: CMOeiras, CMCascais, ARH-Tejo, SANEST, Águas de Cascais, SMAS Oeiras Amadora, Agência Cascais Atlântico.</a:t>
            </a:r>
          </a:p>
          <a:p>
            <a:pPr marL="0" indent="0">
              <a:spcAft>
                <a:spcPct val="20000"/>
              </a:spcAft>
              <a:buClrTx/>
              <a:buSzTx/>
              <a:buFontTx/>
              <a:buChar char="•"/>
            </a:pPr>
            <a:r>
              <a:rPr lang="pt-PT" sz="1600" dirty="0" smtClean="0">
                <a:solidFill>
                  <a:schemeClr val="tx1"/>
                </a:solidFill>
              </a:rPr>
              <a:t>Durante a época balnear de 2011 houve envio de alertas sempre que os níveis hidrométricos das ribeiras ultrapassaram os níveis de alerta.</a:t>
            </a:r>
          </a:p>
          <a:p>
            <a:pPr marL="0" indent="0">
              <a:spcAft>
                <a:spcPct val="20000"/>
              </a:spcAft>
              <a:buClrTx/>
              <a:buSzTx/>
              <a:buFontTx/>
              <a:buChar char="•"/>
            </a:pPr>
            <a:r>
              <a:rPr lang="pt-PT" sz="1600" dirty="0" smtClean="0">
                <a:solidFill>
                  <a:schemeClr val="tx1"/>
                </a:solidFill>
              </a:rPr>
              <a:t>Os casos de má qualidade detectados pela monitorização foram também simulados pelo modelo de risco. </a:t>
            </a:r>
          </a:p>
          <a:p>
            <a:pPr marL="0" indent="0">
              <a:spcAft>
                <a:spcPct val="20000"/>
              </a:spcAft>
              <a:buClrTx/>
              <a:buSzTx/>
              <a:buFontTx/>
              <a:buChar char="•"/>
            </a:pPr>
            <a:r>
              <a:rPr lang="pt-PT" sz="1600" dirty="0" smtClean="0">
                <a:solidFill>
                  <a:schemeClr val="tx1"/>
                </a:solidFill>
              </a:rPr>
              <a:t>Trabalho desenvolvido no âmbito do Projecto Lenvis  e na implementação dos Perfis de Água Balnear desenvolvidos pela SANEST, SA.</a:t>
            </a:r>
          </a:p>
          <a:p>
            <a:pPr marL="0" indent="0"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4292600"/>
            <a:ext cx="1549400" cy="1009650"/>
          </a:xfrm>
          <a:prstGeom prst="rect">
            <a:avLst/>
          </a:prstGeom>
          <a:noFill/>
        </p:spPr>
      </p:pic>
      <p:pic>
        <p:nvPicPr>
          <p:cNvPr id="2663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6145213"/>
            <a:ext cx="863600" cy="712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164013"/>
            <a:ext cx="4356100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86338"/>
            <a:ext cx="3975100" cy="1871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359025"/>
            <a:ext cx="91249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292725" y="4724400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PT" dirty="0">
                <a:solidFill>
                  <a:schemeClr val="bg1"/>
                </a:solidFill>
              </a:rPr>
              <a:t>Obrigada pela atenção!</a:t>
            </a:r>
          </a:p>
        </p:txBody>
      </p:sp>
      <p:pic>
        <p:nvPicPr>
          <p:cNvPr id="39941" name="Picture 5" descr="logo_peque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9466" y="6162675"/>
            <a:ext cx="1187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drta_I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16" y="6165850"/>
            <a:ext cx="1724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esq_maret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6165850"/>
            <a:ext cx="1371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ANd9GcTjZhyVKgYfn8zkWoNQnOmn1WefGFrJI93rVE9j4EWbVNS1Lpa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253170"/>
            <a:ext cx="763587" cy="1562100"/>
          </a:xfrm>
          <a:prstGeom prst="rect">
            <a:avLst/>
          </a:prstGeom>
          <a:noFill/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352550" y="0"/>
            <a:ext cx="8260010" cy="1527175"/>
          </a:xfrm>
        </p:spPr>
        <p:txBody>
          <a:bodyPr/>
          <a:lstStyle/>
          <a:p>
            <a:pPr eaLnBrk="1" hangingPunct="1"/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Sistema de alerta e previsão para a qualidade das águas balneares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000" b="1" dirty="0" smtClean="0">
                <a:solidFill>
                  <a:srgbClr val="220298"/>
                </a:solidFill>
                <a:latin typeface="Calibri" pitchFamily="34" charset="0"/>
              </a:rPr>
              <a:t>Perfis de Água Balnear de Carcavelos, Torre e Santo Amaro Oeiras</a:t>
            </a:r>
            <a:endParaRPr lang="en-US" sz="20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pic>
        <p:nvPicPr>
          <p:cNvPr id="39947" name="Picture 11" descr="http://www.aquasafeonline.net/images/HidromodLogo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932" y="6173430"/>
            <a:ext cx="1372497" cy="540000"/>
          </a:xfrm>
          <a:prstGeom prst="rect">
            <a:avLst/>
          </a:prstGeom>
          <a:noFill/>
        </p:spPr>
      </p:pic>
      <p:pic>
        <p:nvPicPr>
          <p:cNvPr id="39948" name="Picture 12" descr="D:\Projects\LENVIS\logos\FP7-coo-RGB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460" y="6050836"/>
            <a:ext cx="885215" cy="720080"/>
          </a:xfrm>
          <a:prstGeom prst="rect">
            <a:avLst/>
          </a:prstGeom>
          <a:noFill/>
        </p:spPr>
      </p:pic>
      <p:pic>
        <p:nvPicPr>
          <p:cNvPr id="39949" name="Picture 13" descr="D:\Projects\LENVIS\logos\lenvis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124" y="5993946"/>
            <a:ext cx="1497590" cy="792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5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5508625"/>
            <a:ext cx="277177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2" name="AutoShape 2"/>
          <p:cNvSpPr>
            <a:spLocks noChangeAspect="1" noChangeArrowheads="1" noTextEdit="1"/>
          </p:cNvSpPr>
          <p:nvPr/>
        </p:nvSpPr>
        <p:spPr bwMode="auto">
          <a:xfrm>
            <a:off x="539750" y="2743200"/>
            <a:ext cx="6235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2365375" y="4148138"/>
            <a:ext cx="4392613" cy="479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85" name="Freeform 5"/>
          <p:cNvSpPr>
            <a:spLocks/>
          </p:cNvSpPr>
          <p:nvPr/>
        </p:nvSpPr>
        <p:spPr bwMode="auto">
          <a:xfrm>
            <a:off x="2365375" y="4148138"/>
            <a:ext cx="4384675" cy="471487"/>
          </a:xfrm>
          <a:custGeom>
            <a:avLst/>
            <a:gdLst/>
            <a:ahLst/>
            <a:cxnLst>
              <a:cxn ang="0">
                <a:pos x="0" y="297"/>
              </a:cxn>
              <a:cxn ang="0">
                <a:pos x="2762" y="297"/>
              </a:cxn>
              <a:cxn ang="0">
                <a:pos x="1140" y="0"/>
              </a:cxn>
              <a:cxn ang="0">
                <a:pos x="1082" y="0"/>
              </a:cxn>
              <a:cxn ang="0">
                <a:pos x="1045" y="5"/>
              </a:cxn>
              <a:cxn ang="0">
                <a:pos x="0" y="297"/>
              </a:cxn>
            </a:cxnLst>
            <a:rect l="0" t="0" r="r" b="b"/>
            <a:pathLst>
              <a:path w="2762" h="297">
                <a:moveTo>
                  <a:pt x="0" y="297"/>
                </a:moveTo>
                <a:lnTo>
                  <a:pt x="2762" y="297"/>
                </a:lnTo>
                <a:lnTo>
                  <a:pt x="1140" y="0"/>
                </a:lnTo>
                <a:lnTo>
                  <a:pt x="1082" y="0"/>
                </a:lnTo>
                <a:lnTo>
                  <a:pt x="1045" y="5"/>
                </a:lnTo>
                <a:lnTo>
                  <a:pt x="0" y="297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71766" name="Group 86"/>
          <p:cNvGrpSpPr>
            <a:grpSpLocks/>
          </p:cNvGrpSpPr>
          <p:nvPr/>
        </p:nvGrpSpPr>
        <p:grpSpPr bwMode="auto">
          <a:xfrm>
            <a:off x="547688" y="2733675"/>
            <a:ext cx="8201025" cy="3390900"/>
            <a:chOff x="345" y="1722"/>
            <a:chExt cx="5166" cy="2136"/>
          </a:xfrm>
        </p:grpSpPr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" y="1722"/>
              <a:ext cx="3054" cy="2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86" name="Rectangle 6"/>
            <p:cNvSpPr>
              <a:spLocks noChangeArrowheads="1"/>
            </p:cNvSpPr>
            <p:nvPr/>
          </p:nvSpPr>
          <p:spPr bwMode="auto">
            <a:xfrm>
              <a:off x="1474" y="2614"/>
              <a:ext cx="4037" cy="3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1687" name="Freeform 7"/>
          <p:cNvSpPr>
            <a:spLocks noEditPoints="1"/>
          </p:cNvSpPr>
          <p:nvPr/>
        </p:nvSpPr>
        <p:spPr bwMode="auto">
          <a:xfrm>
            <a:off x="2268538" y="4121150"/>
            <a:ext cx="4535487" cy="504825"/>
          </a:xfrm>
          <a:custGeom>
            <a:avLst/>
            <a:gdLst/>
            <a:ahLst/>
            <a:cxnLst>
              <a:cxn ang="0">
                <a:pos x="0" y="297"/>
              </a:cxn>
              <a:cxn ang="0">
                <a:pos x="0" y="291"/>
              </a:cxn>
              <a:cxn ang="0">
                <a:pos x="2762" y="297"/>
              </a:cxn>
              <a:cxn ang="0">
                <a:pos x="2762" y="302"/>
              </a:cxn>
              <a:cxn ang="0">
                <a:pos x="1140" y="5"/>
              </a:cxn>
              <a:cxn ang="0">
                <a:pos x="1140" y="5"/>
              </a:cxn>
              <a:cxn ang="0">
                <a:pos x="1082" y="5"/>
              </a:cxn>
              <a:cxn ang="0">
                <a:pos x="1045" y="5"/>
              </a:cxn>
              <a:cxn ang="0">
                <a:pos x="1045" y="5"/>
              </a:cxn>
              <a:cxn ang="0">
                <a:pos x="0" y="297"/>
              </a:cxn>
              <a:cxn ang="0">
                <a:pos x="1045" y="0"/>
              </a:cxn>
              <a:cxn ang="0">
                <a:pos x="1045" y="0"/>
              </a:cxn>
              <a:cxn ang="0">
                <a:pos x="1082" y="0"/>
              </a:cxn>
              <a:cxn ang="0">
                <a:pos x="1140" y="0"/>
              </a:cxn>
              <a:cxn ang="0">
                <a:pos x="1140" y="0"/>
              </a:cxn>
              <a:cxn ang="0">
                <a:pos x="2762" y="297"/>
              </a:cxn>
              <a:cxn ang="0">
                <a:pos x="2767" y="297"/>
              </a:cxn>
              <a:cxn ang="0">
                <a:pos x="2762" y="302"/>
              </a:cxn>
              <a:cxn ang="0">
                <a:pos x="0" y="297"/>
              </a:cxn>
              <a:cxn ang="0">
                <a:pos x="0" y="297"/>
              </a:cxn>
              <a:cxn ang="0">
                <a:pos x="0" y="291"/>
              </a:cxn>
              <a:cxn ang="0">
                <a:pos x="1045" y="0"/>
              </a:cxn>
            </a:cxnLst>
            <a:rect l="0" t="0" r="r" b="b"/>
            <a:pathLst>
              <a:path w="2767" h="302">
                <a:moveTo>
                  <a:pt x="0" y="297"/>
                </a:moveTo>
                <a:lnTo>
                  <a:pt x="0" y="291"/>
                </a:lnTo>
                <a:lnTo>
                  <a:pt x="2762" y="297"/>
                </a:lnTo>
                <a:lnTo>
                  <a:pt x="2762" y="302"/>
                </a:lnTo>
                <a:lnTo>
                  <a:pt x="1140" y="5"/>
                </a:lnTo>
                <a:lnTo>
                  <a:pt x="1140" y="5"/>
                </a:lnTo>
                <a:lnTo>
                  <a:pt x="1082" y="5"/>
                </a:lnTo>
                <a:lnTo>
                  <a:pt x="1045" y="5"/>
                </a:lnTo>
                <a:lnTo>
                  <a:pt x="1045" y="5"/>
                </a:lnTo>
                <a:lnTo>
                  <a:pt x="0" y="297"/>
                </a:lnTo>
                <a:close/>
                <a:moveTo>
                  <a:pt x="1045" y="0"/>
                </a:moveTo>
                <a:lnTo>
                  <a:pt x="1045" y="0"/>
                </a:lnTo>
                <a:lnTo>
                  <a:pt x="1082" y="0"/>
                </a:lnTo>
                <a:lnTo>
                  <a:pt x="1140" y="0"/>
                </a:lnTo>
                <a:lnTo>
                  <a:pt x="1140" y="0"/>
                </a:lnTo>
                <a:lnTo>
                  <a:pt x="2762" y="297"/>
                </a:lnTo>
                <a:lnTo>
                  <a:pt x="2767" y="297"/>
                </a:lnTo>
                <a:lnTo>
                  <a:pt x="2762" y="302"/>
                </a:lnTo>
                <a:lnTo>
                  <a:pt x="0" y="297"/>
                </a:lnTo>
                <a:lnTo>
                  <a:pt x="0" y="297"/>
                </a:lnTo>
                <a:lnTo>
                  <a:pt x="0" y="291"/>
                </a:lnTo>
                <a:lnTo>
                  <a:pt x="1045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659188" y="5743575"/>
            <a:ext cx="193675" cy="134938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0" name="Freeform 10"/>
          <p:cNvSpPr>
            <a:spLocks/>
          </p:cNvSpPr>
          <p:nvPr/>
        </p:nvSpPr>
        <p:spPr bwMode="auto">
          <a:xfrm>
            <a:off x="3667125" y="5759450"/>
            <a:ext cx="168275" cy="101600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96" y="64"/>
              </a:cxn>
              <a:cxn ang="0">
                <a:pos x="85" y="64"/>
              </a:cxn>
              <a:cxn ang="0">
                <a:pos x="64" y="64"/>
              </a:cxn>
              <a:cxn ang="0">
                <a:pos x="43" y="59"/>
              </a:cxn>
              <a:cxn ang="0">
                <a:pos x="43" y="59"/>
              </a:cxn>
              <a:cxn ang="0">
                <a:pos x="21" y="48"/>
              </a:cxn>
              <a:cxn ang="0">
                <a:pos x="11" y="37"/>
              </a:cxn>
              <a:cxn ang="0">
                <a:pos x="0" y="22"/>
              </a:cxn>
              <a:cxn ang="0">
                <a:pos x="0" y="11"/>
              </a:cxn>
              <a:cxn ang="0">
                <a:pos x="0" y="11"/>
              </a:cxn>
              <a:cxn ang="0">
                <a:pos x="0" y="11"/>
              </a:cxn>
              <a:cxn ang="0">
                <a:pos x="11" y="0"/>
              </a:cxn>
              <a:cxn ang="0">
                <a:pos x="27" y="0"/>
              </a:cxn>
              <a:cxn ang="0">
                <a:pos x="43" y="0"/>
              </a:cxn>
              <a:cxn ang="0">
                <a:pos x="64" y="6"/>
              </a:cxn>
              <a:cxn ang="0">
                <a:pos x="64" y="6"/>
              </a:cxn>
              <a:cxn ang="0">
                <a:pos x="64" y="6"/>
              </a:cxn>
              <a:cxn ang="0">
                <a:pos x="85" y="16"/>
              </a:cxn>
              <a:cxn ang="0">
                <a:pos x="101" y="27"/>
              </a:cxn>
              <a:cxn ang="0">
                <a:pos x="106" y="43"/>
              </a:cxn>
              <a:cxn ang="0">
                <a:pos x="106" y="53"/>
              </a:cxn>
              <a:cxn ang="0">
                <a:pos x="106" y="53"/>
              </a:cxn>
              <a:cxn ang="0">
                <a:pos x="106" y="53"/>
              </a:cxn>
            </a:cxnLst>
            <a:rect l="0" t="0" r="r" b="b"/>
            <a:pathLst>
              <a:path w="106" h="64">
                <a:moveTo>
                  <a:pt x="106" y="53"/>
                </a:moveTo>
                <a:lnTo>
                  <a:pt x="96" y="64"/>
                </a:lnTo>
                <a:lnTo>
                  <a:pt x="85" y="64"/>
                </a:lnTo>
                <a:lnTo>
                  <a:pt x="64" y="64"/>
                </a:lnTo>
                <a:lnTo>
                  <a:pt x="43" y="59"/>
                </a:lnTo>
                <a:lnTo>
                  <a:pt x="43" y="59"/>
                </a:lnTo>
                <a:lnTo>
                  <a:pt x="21" y="48"/>
                </a:lnTo>
                <a:lnTo>
                  <a:pt x="11" y="37"/>
                </a:lnTo>
                <a:lnTo>
                  <a:pt x="0" y="22"/>
                </a:lnTo>
                <a:lnTo>
                  <a:pt x="0" y="11"/>
                </a:lnTo>
                <a:lnTo>
                  <a:pt x="0" y="11"/>
                </a:lnTo>
                <a:lnTo>
                  <a:pt x="0" y="11"/>
                </a:lnTo>
                <a:lnTo>
                  <a:pt x="11" y="0"/>
                </a:lnTo>
                <a:lnTo>
                  <a:pt x="27" y="0"/>
                </a:lnTo>
                <a:lnTo>
                  <a:pt x="43" y="0"/>
                </a:lnTo>
                <a:lnTo>
                  <a:pt x="64" y="6"/>
                </a:lnTo>
                <a:lnTo>
                  <a:pt x="64" y="6"/>
                </a:lnTo>
                <a:lnTo>
                  <a:pt x="64" y="6"/>
                </a:lnTo>
                <a:lnTo>
                  <a:pt x="85" y="16"/>
                </a:lnTo>
                <a:lnTo>
                  <a:pt x="101" y="27"/>
                </a:lnTo>
                <a:lnTo>
                  <a:pt x="106" y="43"/>
                </a:lnTo>
                <a:lnTo>
                  <a:pt x="106" y="53"/>
                </a:lnTo>
                <a:lnTo>
                  <a:pt x="106" y="53"/>
                </a:lnTo>
                <a:lnTo>
                  <a:pt x="106" y="53"/>
                </a:lnTo>
                <a:close/>
              </a:path>
            </a:pathLst>
          </a:cu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3659188" y="5743575"/>
            <a:ext cx="193675" cy="134938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2" name="Freeform 12"/>
          <p:cNvSpPr>
            <a:spLocks noEditPoints="1"/>
          </p:cNvSpPr>
          <p:nvPr/>
        </p:nvSpPr>
        <p:spPr bwMode="auto">
          <a:xfrm>
            <a:off x="3667125" y="5751513"/>
            <a:ext cx="176213" cy="117475"/>
          </a:xfrm>
          <a:custGeom>
            <a:avLst/>
            <a:gdLst/>
            <a:ahLst/>
            <a:cxnLst>
              <a:cxn ang="0">
                <a:pos x="106" y="58"/>
              </a:cxn>
              <a:cxn ang="0">
                <a:pos x="106" y="64"/>
              </a:cxn>
              <a:cxn ang="0">
                <a:pos x="101" y="69"/>
              </a:cxn>
              <a:cxn ang="0">
                <a:pos x="85" y="74"/>
              </a:cxn>
              <a:cxn ang="0">
                <a:pos x="64" y="74"/>
              </a:cxn>
              <a:cxn ang="0">
                <a:pos x="43" y="69"/>
              </a:cxn>
              <a:cxn ang="0">
                <a:pos x="21" y="58"/>
              </a:cxn>
              <a:cxn ang="0">
                <a:pos x="5" y="42"/>
              </a:cxn>
              <a:cxn ang="0">
                <a:pos x="0" y="32"/>
              </a:cxn>
              <a:cxn ang="0">
                <a:pos x="0" y="21"/>
              </a:cxn>
              <a:cxn ang="0">
                <a:pos x="0" y="16"/>
              </a:cxn>
              <a:cxn ang="0">
                <a:pos x="5" y="11"/>
              </a:cxn>
              <a:cxn ang="0">
                <a:pos x="11" y="5"/>
              </a:cxn>
              <a:cxn ang="0">
                <a:pos x="27" y="0"/>
              </a:cxn>
              <a:cxn ang="0">
                <a:pos x="43" y="0"/>
              </a:cxn>
              <a:cxn ang="0">
                <a:pos x="64" y="5"/>
              </a:cxn>
              <a:cxn ang="0">
                <a:pos x="85" y="16"/>
              </a:cxn>
              <a:cxn ang="0">
                <a:pos x="101" y="32"/>
              </a:cxn>
              <a:cxn ang="0">
                <a:pos x="106" y="48"/>
              </a:cxn>
              <a:cxn ang="0">
                <a:pos x="111" y="53"/>
              </a:cxn>
              <a:cxn ang="0">
                <a:pos x="106" y="53"/>
              </a:cxn>
              <a:cxn ang="0">
                <a:pos x="101" y="48"/>
              </a:cxn>
              <a:cxn ang="0">
                <a:pos x="96" y="32"/>
              </a:cxn>
              <a:cxn ang="0">
                <a:pos x="85" y="21"/>
              </a:cxn>
              <a:cxn ang="0">
                <a:pos x="64" y="11"/>
              </a:cxn>
              <a:cxn ang="0">
                <a:pos x="43" y="5"/>
              </a:cxn>
              <a:cxn ang="0">
                <a:pos x="27" y="5"/>
              </a:cxn>
              <a:cxn ang="0">
                <a:pos x="11" y="11"/>
              </a:cxn>
              <a:cxn ang="0">
                <a:pos x="5" y="16"/>
              </a:cxn>
              <a:cxn ang="0">
                <a:pos x="5" y="16"/>
              </a:cxn>
              <a:cxn ang="0">
                <a:pos x="5" y="21"/>
              </a:cxn>
              <a:cxn ang="0">
                <a:pos x="5" y="27"/>
              </a:cxn>
              <a:cxn ang="0">
                <a:pos x="11" y="42"/>
              </a:cxn>
              <a:cxn ang="0">
                <a:pos x="27" y="53"/>
              </a:cxn>
              <a:cxn ang="0">
                <a:pos x="43" y="64"/>
              </a:cxn>
              <a:cxn ang="0">
                <a:pos x="64" y="69"/>
              </a:cxn>
              <a:cxn ang="0">
                <a:pos x="85" y="69"/>
              </a:cxn>
              <a:cxn ang="0">
                <a:pos x="96" y="64"/>
              </a:cxn>
              <a:cxn ang="0">
                <a:pos x="101" y="58"/>
              </a:cxn>
              <a:cxn ang="0">
                <a:pos x="106" y="58"/>
              </a:cxn>
              <a:cxn ang="0">
                <a:pos x="106" y="53"/>
              </a:cxn>
            </a:cxnLst>
            <a:rect l="0" t="0" r="r" b="b"/>
            <a:pathLst>
              <a:path w="111" h="74">
                <a:moveTo>
                  <a:pt x="106" y="58"/>
                </a:moveTo>
                <a:lnTo>
                  <a:pt x="106" y="58"/>
                </a:lnTo>
                <a:lnTo>
                  <a:pt x="106" y="64"/>
                </a:lnTo>
                <a:lnTo>
                  <a:pt x="106" y="64"/>
                </a:lnTo>
                <a:lnTo>
                  <a:pt x="101" y="69"/>
                </a:lnTo>
                <a:lnTo>
                  <a:pt x="101" y="69"/>
                </a:lnTo>
                <a:lnTo>
                  <a:pt x="85" y="74"/>
                </a:lnTo>
                <a:lnTo>
                  <a:pt x="85" y="74"/>
                </a:lnTo>
                <a:lnTo>
                  <a:pt x="64" y="74"/>
                </a:lnTo>
                <a:lnTo>
                  <a:pt x="64" y="74"/>
                </a:lnTo>
                <a:lnTo>
                  <a:pt x="43" y="69"/>
                </a:lnTo>
                <a:lnTo>
                  <a:pt x="43" y="69"/>
                </a:lnTo>
                <a:lnTo>
                  <a:pt x="21" y="58"/>
                </a:lnTo>
                <a:lnTo>
                  <a:pt x="21" y="58"/>
                </a:lnTo>
                <a:lnTo>
                  <a:pt x="11" y="42"/>
                </a:lnTo>
                <a:lnTo>
                  <a:pt x="5" y="42"/>
                </a:lnTo>
                <a:lnTo>
                  <a:pt x="0" y="32"/>
                </a:lnTo>
                <a:lnTo>
                  <a:pt x="0" y="32"/>
                </a:lnTo>
                <a:lnTo>
                  <a:pt x="0" y="21"/>
                </a:lnTo>
                <a:lnTo>
                  <a:pt x="0" y="21"/>
                </a:lnTo>
                <a:lnTo>
                  <a:pt x="0" y="16"/>
                </a:lnTo>
                <a:lnTo>
                  <a:pt x="0" y="16"/>
                </a:lnTo>
                <a:lnTo>
                  <a:pt x="5" y="11"/>
                </a:lnTo>
                <a:lnTo>
                  <a:pt x="5" y="11"/>
                </a:lnTo>
                <a:lnTo>
                  <a:pt x="11" y="5"/>
                </a:lnTo>
                <a:lnTo>
                  <a:pt x="11" y="5"/>
                </a:lnTo>
                <a:lnTo>
                  <a:pt x="27" y="0"/>
                </a:lnTo>
                <a:lnTo>
                  <a:pt x="27" y="0"/>
                </a:lnTo>
                <a:lnTo>
                  <a:pt x="43" y="0"/>
                </a:lnTo>
                <a:lnTo>
                  <a:pt x="43" y="0"/>
                </a:lnTo>
                <a:lnTo>
                  <a:pt x="64" y="5"/>
                </a:lnTo>
                <a:lnTo>
                  <a:pt x="64" y="5"/>
                </a:lnTo>
                <a:lnTo>
                  <a:pt x="85" y="16"/>
                </a:lnTo>
                <a:lnTo>
                  <a:pt x="85" y="16"/>
                </a:lnTo>
                <a:lnTo>
                  <a:pt x="101" y="32"/>
                </a:lnTo>
                <a:lnTo>
                  <a:pt x="101" y="32"/>
                </a:lnTo>
                <a:lnTo>
                  <a:pt x="106" y="42"/>
                </a:lnTo>
                <a:lnTo>
                  <a:pt x="106" y="48"/>
                </a:lnTo>
                <a:lnTo>
                  <a:pt x="111" y="53"/>
                </a:lnTo>
                <a:lnTo>
                  <a:pt x="111" y="53"/>
                </a:lnTo>
                <a:lnTo>
                  <a:pt x="106" y="58"/>
                </a:lnTo>
                <a:close/>
                <a:moveTo>
                  <a:pt x="106" y="53"/>
                </a:moveTo>
                <a:lnTo>
                  <a:pt x="106" y="53"/>
                </a:lnTo>
                <a:lnTo>
                  <a:pt x="101" y="48"/>
                </a:lnTo>
                <a:lnTo>
                  <a:pt x="101" y="48"/>
                </a:lnTo>
                <a:lnTo>
                  <a:pt x="96" y="32"/>
                </a:lnTo>
                <a:lnTo>
                  <a:pt x="96" y="37"/>
                </a:lnTo>
                <a:lnTo>
                  <a:pt x="85" y="21"/>
                </a:lnTo>
                <a:lnTo>
                  <a:pt x="85" y="21"/>
                </a:lnTo>
                <a:lnTo>
                  <a:pt x="64" y="11"/>
                </a:lnTo>
                <a:lnTo>
                  <a:pt x="64" y="11"/>
                </a:lnTo>
                <a:lnTo>
                  <a:pt x="43" y="5"/>
                </a:lnTo>
                <a:lnTo>
                  <a:pt x="43" y="5"/>
                </a:lnTo>
                <a:lnTo>
                  <a:pt x="27" y="5"/>
                </a:lnTo>
                <a:lnTo>
                  <a:pt x="27" y="5"/>
                </a:lnTo>
                <a:lnTo>
                  <a:pt x="11" y="11"/>
                </a:lnTo>
                <a:lnTo>
                  <a:pt x="11" y="11"/>
                </a:lnTo>
                <a:lnTo>
                  <a:pt x="5" y="16"/>
                </a:lnTo>
                <a:lnTo>
                  <a:pt x="11" y="11"/>
                </a:lnTo>
                <a:lnTo>
                  <a:pt x="5" y="16"/>
                </a:lnTo>
                <a:lnTo>
                  <a:pt x="5" y="16"/>
                </a:lnTo>
                <a:lnTo>
                  <a:pt x="5" y="21"/>
                </a:lnTo>
                <a:lnTo>
                  <a:pt x="5" y="21"/>
                </a:lnTo>
                <a:lnTo>
                  <a:pt x="5" y="27"/>
                </a:lnTo>
                <a:lnTo>
                  <a:pt x="5" y="27"/>
                </a:lnTo>
                <a:lnTo>
                  <a:pt x="11" y="42"/>
                </a:lnTo>
                <a:lnTo>
                  <a:pt x="11" y="42"/>
                </a:lnTo>
                <a:lnTo>
                  <a:pt x="27" y="53"/>
                </a:lnTo>
                <a:lnTo>
                  <a:pt x="27" y="53"/>
                </a:lnTo>
                <a:lnTo>
                  <a:pt x="43" y="64"/>
                </a:lnTo>
                <a:lnTo>
                  <a:pt x="43" y="64"/>
                </a:lnTo>
                <a:lnTo>
                  <a:pt x="64" y="69"/>
                </a:lnTo>
                <a:lnTo>
                  <a:pt x="64" y="69"/>
                </a:lnTo>
                <a:lnTo>
                  <a:pt x="85" y="69"/>
                </a:lnTo>
                <a:lnTo>
                  <a:pt x="85" y="69"/>
                </a:lnTo>
                <a:lnTo>
                  <a:pt x="96" y="64"/>
                </a:lnTo>
                <a:lnTo>
                  <a:pt x="96" y="64"/>
                </a:lnTo>
                <a:lnTo>
                  <a:pt x="101" y="58"/>
                </a:lnTo>
                <a:lnTo>
                  <a:pt x="101" y="64"/>
                </a:lnTo>
                <a:lnTo>
                  <a:pt x="106" y="58"/>
                </a:lnTo>
                <a:lnTo>
                  <a:pt x="101" y="58"/>
                </a:lnTo>
                <a:lnTo>
                  <a:pt x="106" y="5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3827463" y="5827713"/>
            <a:ext cx="109537" cy="117475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>
            <a:off x="3835400" y="5843588"/>
            <a:ext cx="84138" cy="84137"/>
          </a:xfrm>
          <a:custGeom>
            <a:avLst/>
            <a:gdLst/>
            <a:ahLst/>
            <a:cxnLst>
              <a:cxn ang="0">
                <a:pos x="53" y="37"/>
              </a:cxn>
              <a:cxn ang="0">
                <a:pos x="37" y="53"/>
              </a:cxn>
              <a:cxn ang="0">
                <a:pos x="16" y="53"/>
              </a:cxn>
              <a:cxn ang="0">
                <a:pos x="16" y="53"/>
              </a:cxn>
              <a:cxn ang="0">
                <a:pos x="16" y="53"/>
              </a:cxn>
              <a:cxn ang="0">
                <a:pos x="0" y="37"/>
              </a:cxn>
              <a:cxn ang="0">
                <a:pos x="0" y="16"/>
              </a:cxn>
              <a:cxn ang="0">
                <a:pos x="0" y="16"/>
              </a:cxn>
              <a:cxn ang="0">
                <a:pos x="0" y="16"/>
              </a:cxn>
              <a:cxn ang="0">
                <a:pos x="16" y="0"/>
              </a:cxn>
              <a:cxn ang="0">
                <a:pos x="37" y="0"/>
              </a:cxn>
              <a:cxn ang="0">
                <a:pos x="37" y="0"/>
              </a:cxn>
              <a:cxn ang="0">
                <a:pos x="37" y="0"/>
              </a:cxn>
              <a:cxn ang="0">
                <a:pos x="53" y="11"/>
              </a:cxn>
              <a:cxn ang="0">
                <a:pos x="53" y="37"/>
              </a:cxn>
              <a:cxn ang="0">
                <a:pos x="53" y="37"/>
              </a:cxn>
              <a:cxn ang="0">
                <a:pos x="53" y="37"/>
              </a:cxn>
            </a:cxnLst>
            <a:rect l="0" t="0" r="r" b="b"/>
            <a:pathLst>
              <a:path w="53" h="53">
                <a:moveTo>
                  <a:pt x="53" y="37"/>
                </a:moveTo>
                <a:lnTo>
                  <a:pt x="37" y="53"/>
                </a:lnTo>
                <a:lnTo>
                  <a:pt x="16" y="53"/>
                </a:lnTo>
                <a:lnTo>
                  <a:pt x="16" y="53"/>
                </a:lnTo>
                <a:lnTo>
                  <a:pt x="16" y="53"/>
                </a:lnTo>
                <a:lnTo>
                  <a:pt x="0" y="37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16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53" y="11"/>
                </a:lnTo>
                <a:lnTo>
                  <a:pt x="53" y="37"/>
                </a:lnTo>
                <a:lnTo>
                  <a:pt x="53" y="37"/>
                </a:lnTo>
                <a:lnTo>
                  <a:pt x="53" y="37"/>
                </a:lnTo>
                <a:close/>
              </a:path>
            </a:pathLst>
          </a:custGeom>
          <a:blipFill dpi="0" rotWithShape="0">
            <a:blip r:embed="rId6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3827463" y="5827713"/>
            <a:ext cx="109537" cy="117475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6" name="Freeform 16"/>
          <p:cNvSpPr>
            <a:spLocks noEditPoints="1"/>
          </p:cNvSpPr>
          <p:nvPr/>
        </p:nvSpPr>
        <p:spPr bwMode="auto">
          <a:xfrm>
            <a:off x="3827463" y="5835650"/>
            <a:ext cx="100012" cy="101600"/>
          </a:xfrm>
          <a:custGeom>
            <a:avLst/>
            <a:gdLst/>
            <a:ahLst/>
            <a:cxnLst>
              <a:cxn ang="0">
                <a:pos x="58" y="42"/>
              </a:cxn>
              <a:cxn ang="0">
                <a:pos x="53" y="53"/>
              </a:cxn>
              <a:cxn ang="0">
                <a:pos x="42" y="58"/>
              </a:cxn>
              <a:cxn ang="0">
                <a:pos x="32" y="64"/>
              </a:cxn>
              <a:cxn ang="0">
                <a:pos x="21" y="58"/>
              </a:cxn>
              <a:cxn ang="0">
                <a:pos x="10" y="53"/>
              </a:cxn>
              <a:cxn ang="0">
                <a:pos x="5" y="42"/>
              </a:cxn>
              <a:cxn ang="0">
                <a:pos x="0" y="32"/>
              </a:cxn>
              <a:cxn ang="0">
                <a:pos x="5" y="21"/>
              </a:cxn>
              <a:cxn ang="0">
                <a:pos x="10" y="11"/>
              </a:cxn>
              <a:cxn ang="0">
                <a:pos x="21" y="0"/>
              </a:cxn>
              <a:cxn ang="0">
                <a:pos x="32" y="0"/>
              </a:cxn>
              <a:cxn ang="0">
                <a:pos x="42" y="0"/>
              </a:cxn>
              <a:cxn ang="0">
                <a:pos x="53" y="5"/>
              </a:cxn>
              <a:cxn ang="0">
                <a:pos x="58" y="16"/>
              </a:cxn>
              <a:cxn ang="0">
                <a:pos x="63" y="32"/>
              </a:cxn>
              <a:cxn ang="0">
                <a:pos x="58" y="27"/>
              </a:cxn>
              <a:cxn ang="0">
                <a:pos x="53" y="21"/>
              </a:cxn>
              <a:cxn ang="0">
                <a:pos x="48" y="11"/>
              </a:cxn>
              <a:cxn ang="0">
                <a:pos x="42" y="5"/>
              </a:cxn>
              <a:cxn ang="0">
                <a:pos x="32" y="5"/>
              </a:cxn>
              <a:cxn ang="0">
                <a:pos x="21" y="5"/>
              </a:cxn>
              <a:cxn ang="0">
                <a:pos x="16" y="11"/>
              </a:cxn>
              <a:cxn ang="0">
                <a:pos x="10" y="21"/>
              </a:cxn>
              <a:cxn ang="0">
                <a:pos x="5" y="32"/>
              </a:cxn>
              <a:cxn ang="0">
                <a:pos x="10" y="42"/>
              </a:cxn>
              <a:cxn ang="0">
                <a:pos x="16" y="48"/>
              </a:cxn>
              <a:cxn ang="0">
                <a:pos x="21" y="53"/>
              </a:cxn>
              <a:cxn ang="0">
                <a:pos x="32" y="58"/>
              </a:cxn>
              <a:cxn ang="0">
                <a:pos x="42" y="53"/>
              </a:cxn>
              <a:cxn ang="0">
                <a:pos x="48" y="48"/>
              </a:cxn>
              <a:cxn ang="0">
                <a:pos x="53" y="37"/>
              </a:cxn>
              <a:cxn ang="0">
                <a:pos x="58" y="27"/>
              </a:cxn>
            </a:cxnLst>
            <a:rect l="0" t="0" r="r" b="b"/>
            <a:pathLst>
              <a:path w="63" h="64">
                <a:moveTo>
                  <a:pt x="58" y="42"/>
                </a:moveTo>
                <a:lnTo>
                  <a:pt x="58" y="42"/>
                </a:lnTo>
                <a:lnTo>
                  <a:pt x="53" y="53"/>
                </a:lnTo>
                <a:lnTo>
                  <a:pt x="53" y="53"/>
                </a:lnTo>
                <a:lnTo>
                  <a:pt x="42" y="58"/>
                </a:lnTo>
                <a:lnTo>
                  <a:pt x="42" y="58"/>
                </a:lnTo>
                <a:lnTo>
                  <a:pt x="32" y="64"/>
                </a:lnTo>
                <a:lnTo>
                  <a:pt x="32" y="64"/>
                </a:lnTo>
                <a:lnTo>
                  <a:pt x="21" y="58"/>
                </a:lnTo>
                <a:lnTo>
                  <a:pt x="21" y="58"/>
                </a:lnTo>
                <a:lnTo>
                  <a:pt x="10" y="53"/>
                </a:lnTo>
                <a:lnTo>
                  <a:pt x="10" y="53"/>
                </a:lnTo>
                <a:lnTo>
                  <a:pt x="5" y="42"/>
                </a:lnTo>
                <a:lnTo>
                  <a:pt x="5" y="42"/>
                </a:lnTo>
                <a:lnTo>
                  <a:pt x="0" y="32"/>
                </a:lnTo>
                <a:lnTo>
                  <a:pt x="0" y="32"/>
                </a:lnTo>
                <a:lnTo>
                  <a:pt x="5" y="21"/>
                </a:lnTo>
                <a:lnTo>
                  <a:pt x="5" y="21"/>
                </a:lnTo>
                <a:lnTo>
                  <a:pt x="10" y="11"/>
                </a:lnTo>
                <a:lnTo>
                  <a:pt x="10" y="11"/>
                </a:lnTo>
                <a:lnTo>
                  <a:pt x="21" y="0"/>
                </a:lnTo>
                <a:lnTo>
                  <a:pt x="21" y="0"/>
                </a:lnTo>
                <a:lnTo>
                  <a:pt x="32" y="0"/>
                </a:lnTo>
                <a:lnTo>
                  <a:pt x="32" y="0"/>
                </a:lnTo>
                <a:lnTo>
                  <a:pt x="42" y="0"/>
                </a:lnTo>
                <a:lnTo>
                  <a:pt x="42" y="0"/>
                </a:lnTo>
                <a:lnTo>
                  <a:pt x="53" y="5"/>
                </a:lnTo>
                <a:lnTo>
                  <a:pt x="53" y="5"/>
                </a:lnTo>
                <a:lnTo>
                  <a:pt x="58" y="16"/>
                </a:lnTo>
                <a:lnTo>
                  <a:pt x="58" y="16"/>
                </a:lnTo>
                <a:lnTo>
                  <a:pt x="63" y="27"/>
                </a:lnTo>
                <a:lnTo>
                  <a:pt x="63" y="32"/>
                </a:lnTo>
                <a:lnTo>
                  <a:pt x="58" y="42"/>
                </a:lnTo>
                <a:close/>
                <a:moveTo>
                  <a:pt x="58" y="27"/>
                </a:moveTo>
                <a:lnTo>
                  <a:pt x="58" y="32"/>
                </a:lnTo>
                <a:lnTo>
                  <a:pt x="53" y="21"/>
                </a:lnTo>
                <a:lnTo>
                  <a:pt x="53" y="21"/>
                </a:lnTo>
                <a:lnTo>
                  <a:pt x="48" y="11"/>
                </a:lnTo>
                <a:lnTo>
                  <a:pt x="48" y="11"/>
                </a:lnTo>
                <a:lnTo>
                  <a:pt x="42" y="5"/>
                </a:lnTo>
                <a:lnTo>
                  <a:pt x="42" y="5"/>
                </a:lnTo>
                <a:lnTo>
                  <a:pt x="32" y="5"/>
                </a:lnTo>
                <a:lnTo>
                  <a:pt x="32" y="5"/>
                </a:lnTo>
                <a:lnTo>
                  <a:pt x="21" y="5"/>
                </a:lnTo>
                <a:lnTo>
                  <a:pt x="21" y="5"/>
                </a:lnTo>
                <a:lnTo>
                  <a:pt x="16" y="11"/>
                </a:lnTo>
                <a:lnTo>
                  <a:pt x="16" y="11"/>
                </a:lnTo>
                <a:lnTo>
                  <a:pt x="10" y="21"/>
                </a:lnTo>
                <a:lnTo>
                  <a:pt x="10" y="21"/>
                </a:lnTo>
                <a:lnTo>
                  <a:pt x="5" y="32"/>
                </a:lnTo>
                <a:lnTo>
                  <a:pt x="5" y="32"/>
                </a:lnTo>
                <a:lnTo>
                  <a:pt x="10" y="42"/>
                </a:lnTo>
                <a:lnTo>
                  <a:pt x="10" y="42"/>
                </a:lnTo>
                <a:lnTo>
                  <a:pt x="16" y="48"/>
                </a:lnTo>
                <a:lnTo>
                  <a:pt x="16" y="48"/>
                </a:lnTo>
                <a:lnTo>
                  <a:pt x="21" y="53"/>
                </a:lnTo>
                <a:lnTo>
                  <a:pt x="21" y="53"/>
                </a:lnTo>
                <a:lnTo>
                  <a:pt x="32" y="58"/>
                </a:lnTo>
                <a:lnTo>
                  <a:pt x="32" y="58"/>
                </a:lnTo>
                <a:lnTo>
                  <a:pt x="42" y="53"/>
                </a:lnTo>
                <a:lnTo>
                  <a:pt x="42" y="53"/>
                </a:lnTo>
                <a:lnTo>
                  <a:pt x="48" y="48"/>
                </a:lnTo>
                <a:lnTo>
                  <a:pt x="48" y="48"/>
                </a:lnTo>
                <a:lnTo>
                  <a:pt x="53" y="37"/>
                </a:lnTo>
                <a:lnTo>
                  <a:pt x="53" y="37"/>
                </a:lnTo>
                <a:lnTo>
                  <a:pt x="58" y="2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3860800" y="5818188"/>
            <a:ext cx="92075" cy="7620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>
            <a:off x="3868738" y="5827713"/>
            <a:ext cx="68262" cy="50800"/>
          </a:xfrm>
          <a:custGeom>
            <a:avLst/>
            <a:gdLst/>
            <a:ahLst/>
            <a:cxnLst>
              <a:cxn ang="0">
                <a:pos x="43" y="5"/>
              </a:cxn>
              <a:cxn ang="0">
                <a:pos x="32" y="0"/>
              </a:cxn>
              <a:cxn ang="0">
                <a:pos x="16" y="0"/>
              </a:cxn>
              <a:cxn ang="0">
                <a:pos x="16" y="0"/>
              </a:cxn>
              <a:cxn ang="0">
                <a:pos x="0" y="16"/>
              </a:cxn>
              <a:cxn ang="0">
                <a:pos x="0" y="26"/>
              </a:cxn>
              <a:cxn ang="0">
                <a:pos x="0" y="26"/>
              </a:cxn>
              <a:cxn ang="0">
                <a:pos x="0" y="26"/>
              </a:cxn>
              <a:cxn ang="0">
                <a:pos x="11" y="32"/>
              </a:cxn>
              <a:cxn ang="0">
                <a:pos x="27" y="26"/>
              </a:cxn>
              <a:cxn ang="0">
                <a:pos x="27" y="26"/>
              </a:cxn>
              <a:cxn ang="0">
                <a:pos x="27" y="26"/>
              </a:cxn>
              <a:cxn ang="0">
                <a:pos x="43" y="16"/>
              </a:cxn>
              <a:cxn ang="0">
                <a:pos x="43" y="5"/>
              </a:cxn>
              <a:cxn ang="0">
                <a:pos x="43" y="5"/>
              </a:cxn>
              <a:cxn ang="0">
                <a:pos x="43" y="5"/>
              </a:cxn>
            </a:cxnLst>
            <a:rect l="0" t="0" r="r" b="b"/>
            <a:pathLst>
              <a:path w="43" h="32">
                <a:moveTo>
                  <a:pt x="43" y="5"/>
                </a:moveTo>
                <a:lnTo>
                  <a:pt x="32" y="0"/>
                </a:lnTo>
                <a:lnTo>
                  <a:pt x="16" y="0"/>
                </a:lnTo>
                <a:lnTo>
                  <a:pt x="16" y="0"/>
                </a:lnTo>
                <a:lnTo>
                  <a:pt x="0" y="16"/>
                </a:lnTo>
                <a:lnTo>
                  <a:pt x="0" y="26"/>
                </a:lnTo>
                <a:lnTo>
                  <a:pt x="0" y="26"/>
                </a:lnTo>
                <a:lnTo>
                  <a:pt x="0" y="26"/>
                </a:lnTo>
                <a:lnTo>
                  <a:pt x="11" y="32"/>
                </a:lnTo>
                <a:lnTo>
                  <a:pt x="27" y="26"/>
                </a:lnTo>
                <a:lnTo>
                  <a:pt x="27" y="26"/>
                </a:lnTo>
                <a:lnTo>
                  <a:pt x="27" y="26"/>
                </a:lnTo>
                <a:lnTo>
                  <a:pt x="43" y="16"/>
                </a:lnTo>
                <a:lnTo>
                  <a:pt x="43" y="5"/>
                </a:lnTo>
                <a:lnTo>
                  <a:pt x="43" y="5"/>
                </a:lnTo>
                <a:lnTo>
                  <a:pt x="43" y="5"/>
                </a:lnTo>
                <a:close/>
              </a:path>
            </a:pathLst>
          </a:cu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3860800" y="5818188"/>
            <a:ext cx="92075" cy="76200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700" name="Freeform 20"/>
          <p:cNvSpPr>
            <a:spLocks noEditPoints="1"/>
          </p:cNvSpPr>
          <p:nvPr/>
        </p:nvSpPr>
        <p:spPr bwMode="auto">
          <a:xfrm>
            <a:off x="3860800" y="5818188"/>
            <a:ext cx="84138" cy="68262"/>
          </a:xfrm>
          <a:custGeom>
            <a:avLst/>
            <a:gdLst/>
            <a:ahLst/>
            <a:cxnLst>
              <a:cxn ang="0">
                <a:pos x="48" y="11"/>
              </a:cxn>
              <a:cxn ang="0">
                <a:pos x="42" y="6"/>
              </a:cxn>
              <a:cxn ang="0">
                <a:pos x="37" y="6"/>
              </a:cxn>
              <a:cxn ang="0">
                <a:pos x="27" y="6"/>
              </a:cxn>
              <a:cxn ang="0">
                <a:pos x="21" y="11"/>
              </a:cxn>
              <a:cxn ang="0">
                <a:pos x="11" y="16"/>
              </a:cxn>
              <a:cxn ang="0">
                <a:pos x="11" y="22"/>
              </a:cxn>
              <a:cxn ang="0">
                <a:pos x="5" y="27"/>
              </a:cxn>
              <a:cxn ang="0">
                <a:pos x="5" y="32"/>
              </a:cxn>
              <a:cxn ang="0">
                <a:pos x="11" y="32"/>
              </a:cxn>
              <a:cxn ang="0">
                <a:pos x="16" y="38"/>
              </a:cxn>
              <a:cxn ang="0">
                <a:pos x="21" y="38"/>
              </a:cxn>
              <a:cxn ang="0">
                <a:pos x="32" y="32"/>
              </a:cxn>
              <a:cxn ang="0">
                <a:pos x="37" y="27"/>
              </a:cxn>
              <a:cxn ang="0">
                <a:pos x="42" y="22"/>
              </a:cxn>
              <a:cxn ang="0">
                <a:pos x="48" y="16"/>
              </a:cxn>
              <a:cxn ang="0">
                <a:pos x="53" y="16"/>
              </a:cxn>
              <a:cxn ang="0">
                <a:pos x="48" y="22"/>
              </a:cxn>
              <a:cxn ang="0">
                <a:pos x="42" y="32"/>
              </a:cxn>
              <a:cxn ang="0">
                <a:pos x="32" y="38"/>
              </a:cxn>
              <a:cxn ang="0">
                <a:pos x="27" y="38"/>
              </a:cxn>
              <a:cxn ang="0">
                <a:pos x="16" y="43"/>
              </a:cxn>
              <a:cxn ang="0">
                <a:pos x="11" y="38"/>
              </a:cxn>
              <a:cxn ang="0">
                <a:pos x="0" y="32"/>
              </a:cxn>
              <a:cxn ang="0">
                <a:pos x="0" y="27"/>
              </a:cxn>
              <a:cxn ang="0">
                <a:pos x="5" y="22"/>
              </a:cxn>
              <a:cxn ang="0">
                <a:pos x="11" y="11"/>
              </a:cxn>
              <a:cxn ang="0">
                <a:pos x="16" y="6"/>
              </a:cxn>
              <a:cxn ang="0">
                <a:pos x="27" y="0"/>
              </a:cxn>
              <a:cxn ang="0">
                <a:pos x="37" y="0"/>
              </a:cxn>
              <a:cxn ang="0">
                <a:pos x="42" y="0"/>
              </a:cxn>
              <a:cxn ang="0">
                <a:pos x="48" y="6"/>
              </a:cxn>
              <a:cxn ang="0">
                <a:pos x="53" y="16"/>
              </a:cxn>
            </a:cxnLst>
            <a:rect l="0" t="0" r="r" b="b"/>
            <a:pathLst>
              <a:path w="53" h="43">
                <a:moveTo>
                  <a:pt x="48" y="11"/>
                </a:moveTo>
                <a:lnTo>
                  <a:pt x="48" y="11"/>
                </a:lnTo>
                <a:lnTo>
                  <a:pt x="42" y="6"/>
                </a:lnTo>
                <a:lnTo>
                  <a:pt x="42" y="6"/>
                </a:lnTo>
                <a:lnTo>
                  <a:pt x="37" y="6"/>
                </a:lnTo>
                <a:lnTo>
                  <a:pt x="37" y="6"/>
                </a:lnTo>
                <a:lnTo>
                  <a:pt x="27" y="6"/>
                </a:lnTo>
                <a:lnTo>
                  <a:pt x="27" y="6"/>
                </a:lnTo>
                <a:lnTo>
                  <a:pt x="21" y="11"/>
                </a:lnTo>
                <a:lnTo>
                  <a:pt x="21" y="11"/>
                </a:lnTo>
                <a:lnTo>
                  <a:pt x="11" y="16"/>
                </a:lnTo>
                <a:lnTo>
                  <a:pt x="11" y="16"/>
                </a:lnTo>
                <a:lnTo>
                  <a:pt x="5" y="22"/>
                </a:lnTo>
                <a:lnTo>
                  <a:pt x="11" y="22"/>
                </a:lnTo>
                <a:lnTo>
                  <a:pt x="5" y="27"/>
                </a:lnTo>
                <a:lnTo>
                  <a:pt x="5" y="27"/>
                </a:lnTo>
                <a:lnTo>
                  <a:pt x="5" y="32"/>
                </a:lnTo>
                <a:lnTo>
                  <a:pt x="5" y="32"/>
                </a:lnTo>
                <a:lnTo>
                  <a:pt x="11" y="38"/>
                </a:lnTo>
                <a:lnTo>
                  <a:pt x="11" y="32"/>
                </a:lnTo>
                <a:lnTo>
                  <a:pt x="16" y="38"/>
                </a:lnTo>
                <a:lnTo>
                  <a:pt x="16" y="38"/>
                </a:lnTo>
                <a:lnTo>
                  <a:pt x="21" y="38"/>
                </a:lnTo>
                <a:lnTo>
                  <a:pt x="21" y="38"/>
                </a:lnTo>
                <a:lnTo>
                  <a:pt x="32" y="32"/>
                </a:lnTo>
                <a:lnTo>
                  <a:pt x="32" y="32"/>
                </a:lnTo>
                <a:lnTo>
                  <a:pt x="37" y="27"/>
                </a:lnTo>
                <a:lnTo>
                  <a:pt x="37" y="27"/>
                </a:lnTo>
                <a:lnTo>
                  <a:pt x="42" y="22"/>
                </a:lnTo>
                <a:lnTo>
                  <a:pt x="42" y="22"/>
                </a:lnTo>
                <a:lnTo>
                  <a:pt x="48" y="16"/>
                </a:lnTo>
                <a:lnTo>
                  <a:pt x="48" y="16"/>
                </a:lnTo>
                <a:lnTo>
                  <a:pt x="48" y="11"/>
                </a:lnTo>
                <a:close/>
                <a:moveTo>
                  <a:pt x="53" y="16"/>
                </a:moveTo>
                <a:lnTo>
                  <a:pt x="53" y="16"/>
                </a:lnTo>
                <a:lnTo>
                  <a:pt x="48" y="22"/>
                </a:lnTo>
                <a:lnTo>
                  <a:pt x="48" y="22"/>
                </a:lnTo>
                <a:lnTo>
                  <a:pt x="42" y="32"/>
                </a:lnTo>
                <a:lnTo>
                  <a:pt x="42" y="32"/>
                </a:lnTo>
                <a:lnTo>
                  <a:pt x="32" y="38"/>
                </a:lnTo>
                <a:lnTo>
                  <a:pt x="32" y="38"/>
                </a:lnTo>
                <a:lnTo>
                  <a:pt x="27" y="38"/>
                </a:lnTo>
                <a:lnTo>
                  <a:pt x="27" y="38"/>
                </a:lnTo>
                <a:lnTo>
                  <a:pt x="16" y="43"/>
                </a:lnTo>
                <a:lnTo>
                  <a:pt x="16" y="43"/>
                </a:lnTo>
                <a:lnTo>
                  <a:pt x="11" y="38"/>
                </a:lnTo>
                <a:lnTo>
                  <a:pt x="5" y="38"/>
                </a:lnTo>
                <a:lnTo>
                  <a:pt x="0" y="32"/>
                </a:lnTo>
                <a:lnTo>
                  <a:pt x="0" y="32"/>
                </a:lnTo>
                <a:lnTo>
                  <a:pt x="0" y="27"/>
                </a:lnTo>
                <a:lnTo>
                  <a:pt x="0" y="27"/>
                </a:lnTo>
                <a:lnTo>
                  <a:pt x="5" y="22"/>
                </a:lnTo>
                <a:lnTo>
                  <a:pt x="5" y="16"/>
                </a:lnTo>
                <a:lnTo>
                  <a:pt x="11" y="11"/>
                </a:lnTo>
                <a:lnTo>
                  <a:pt x="11" y="11"/>
                </a:lnTo>
                <a:lnTo>
                  <a:pt x="16" y="6"/>
                </a:lnTo>
                <a:lnTo>
                  <a:pt x="16" y="6"/>
                </a:lnTo>
                <a:lnTo>
                  <a:pt x="27" y="0"/>
                </a:lnTo>
                <a:lnTo>
                  <a:pt x="27" y="0"/>
                </a:lnTo>
                <a:lnTo>
                  <a:pt x="37" y="0"/>
                </a:lnTo>
                <a:lnTo>
                  <a:pt x="37" y="0"/>
                </a:lnTo>
                <a:lnTo>
                  <a:pt x="42" y="0"/>
                </a:lnTo>
                <a:lnTo>
                  <a:pt x="42" y="6"/>
                </a:lnTo>
                <a:lnTo>
                  <a:pt x="48" y="6"/>
                </a:lnTo>
                <a:lnTo>
                  <a:pt x="48" y="11"/>
                </a:lnTo>
                <a:lnTo>
                  <a:pt x="53" y="1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701" name="Freeform 21"/>
          <p:cNvSpPr>
            <a:spLocks noEditPoints="1"/>
          </p:cNvSpPr>
          <p:nvPr/>
        </p:nvSpPr>
        <p:spPr bwMode="auto">
          <a:xfrm>
            <a:off x="3667125" y="4818063"/>
            <a:ext cx="117475" cy="109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4" y="0"/>
              </a:cxn>
              <a:cxn ang="0">
                <a:pos x="74" y="69"/>
              </a:cxn>
              <a:cxn ang="0">
                <a:pos x="0" y="69"/>
              </a:cxn>
              <a:cxn ang="0">
                <a:pos x="0" y="0"/>
              </a:cxn>
              <a:cxn ang="0">
                <a:pos x="11" y="63"/>
              </a:cxn>
              <a:cxn ang="0">
                <a:pos x="5" y="58"/>
              </a:cxn>
              <a:cxn ang="0">
                <a:pos x="69" y="58"/>
              </a:cxn>
              <a:cxn ang="0">
                <a:pos x="64" y="63"/>
              </a:cxn>
              <a:cxn ang="0">
                <a:pos x="64" y="5"/>
              </a:cxn>
              <a:cxn ang="0">
                <a:pos x="69" y="10"/>
              </a:cxn>
              <a:cxn ang="0">
                <a:pos x="5" y="10"/>
              </a:cxn>
              <a:cxn ang="0">
                <a:pos x="11" y="5"/>
              </a:cxn>
              <a:cxn ang="0">
                <a:pos x="11" y="63"/>
              </a:cxn>
            </a:cxnLst>
            <a:rect l="0" t="0" r="r" b="b"/>
            <a:pathLst>
              <a:path w="74" h="69">
                <a:moveTo>
                  <a:pt x="0" y="0"/>
                </a:moveTo>
                <a:lnTo>
                  <a:pt x="74" y="0"/>
                </a:lnTo>
                <a:lnTo>
                  <a:pt x="74" y="69"/>
                </a:lnTo>
                <a:lnTo>
                  <a:pt x="0" y="69"/>
                </a:lnTo>
                <a:lnTo>
                  <a:pt x="0" y="0"/>
                </a:lnTo>
                <a:close/>
                <a:moveTo>
                  <a:pt x="11" y="63"/>
                </a:moveTo>
                <a:lnTo>
                  <a:pt x="5" y="58"/>
                </a:lnTo>
                <a:lnTo>
                  <a:pt x="69" y="58"/>
                </a:lnTo>
                <a:lnTo>
                  <a:pt x="64" y="63"/>
                </a:lnTo>
                <a:lnTo>
                  <a:pt x="64" y="5"/>
                </a:lnTo>
                <a:lnTo>
                  <a:pt x="69" y="10"/>
                </a:lnTo>
                <a:lnTo>
                  <a:pt x="5" y="10"/>
                </a:lnTo>
                <a:lnTo>
                  <a:pt x="11" y="5"/>
                </a:lnTo>
                <a:lnTo>
                  <a:pt x="11" y="6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2784475" y="5246688"/>
            <a:ext cx="1943100" cy="1152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1703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975" y="4627563"/>
            <a:ext cx="4410075" cy="2230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1704" name="Freeform 24"/>
          <p:cNvSpPr>
            <a:spLocks noEditPoints="1"/>
          </p:cNvSpPr>
          <p:nvPr/>
        </p:nvSpPr>
        <p:spPr bwMode="auto">
          <a:xfrm>
            <a:off x="4630738" y="6165850"/>
            <a:ext cx="438150" cy="379413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6" y="91"/>
              </a:cxn>
              <a:cxn ang="0">
                <a:pos x="27" y="48"/>
              </a:cxn>
              <a:cxn ang="0">
                <a:pos x="48" y="32"/>
              </a:cxn>
              <a:cxn ang="0">
                <a:pos x="96" y="11"/>
              </a:cxn>
              <a:cxn ang="0">
                <a:pos x="122" y="6"/>
              </a:cxn>
              <a:cxn ang="0">
                <a:pos x="175" y="6"/>
              </a:cxn>
              <a:cxn ang="0">
                <a:pos x="202" y="16"/>
              </a:cxn>
              <a:cxn ang="0">
                <a:pos x="244" y="43"/>
              </a:cxn>
              <a:cxn ang="0">
                <a:pos x="260" y="59"/>
              </a:cxn>
              <a:cxn ang="0">
                <a:pos x="276" y="101"/>
              </a:cxn>
              <a:cxn ang="0">
                <a:pos x="276" y="128"/>
              </a:cxn>
              <a:cxn ang="0">
                <a:pos x="260" y="170"/>
              </a:cxn>
              <a:cxn ang="0">
                <a:pos x="244" y="191"/>
              </a:cxn>
              <a:cxn ang="0">
                <a:pos x="202" y="223"/>
              </a:cxn>
              <a:cxn ang="0">
                <a:pos x="175" y="234"/>
              </a:cxn>
              <a:cxn ang="0">
                <a:pos x="122" y="239"/>
              </a:cxn>
              <a:cxn ang="0">
                <a:pos x="96" y="234"/>
              </a:cxn>
              <a:cxn ang="0">
                <a:pos x="48" y="218"/>
              </a:cxn>
              <a:cxn ang="0">
                <a:pos x="27" y="202"/>
              </a:cxn>
              <a:cxn ang="0">
                <a:pos x="6" y="159"/>
              </a:cxn>
              <a:cxn ang="0">
                <a:pos x="11" y="159"/>
              </a:cxn>
              <a:cxn ang="0">
                <a:pos x="22" y="175"/>
              </a:cxn>
              <a:cxn ang="0">
                <a:pos x="53" y="207"/>
              </a:cxn>
              <a:cxn ang="0">
                <a:pos x="75" y="218"/>
              </a:cxn>
              <a:cxn ang="0">
                <a:pos x="122" y="228"/>
              </a:cxn>
              <a:cxn ang="0">
                <a:pos x="149" y="228"/>
              </a:cxn>
              <a:cxn ang="0">
                <a:pos x="202" y="212"/>
              </a:cxn>
              <a:cxn ang="0">
                <a:pos x="218" y="202"/>
              </a:cxn>
              <a:cxn ang="0">
                <a:pos x="250" y="165"/>
              </a:cxn>
              <a:cxn ang="0">
                <a:pos x="260" y="149"/>
              </a:cxn>
              <a:cxn ang="0">
                <a:pos x="265" y="101"/>
              </a:cxn>
              <a:cxn ang="0">
                <a:pos x="260" y="85"/>
              </a:cxn>
              <a:cxn ang="0">
                <a:pos x="234" y="48"/>
              </a:cxn>
              <a:cxn ang="0">
                <a:pos x="218" y="32"/>
              </a:cxn>
              <a:cxn ang="0">
                <a:pos x="175" y="16"/>
              </a:cxn>
              <a:cxn ang="0">
                <a:pos x="149" y="11"/>
              </a:cxn>
              <a:cxn ang="0">
                <a:pos x="96" y="16"/>
              </a:cxn>
              <a:cxn ang="0">
                <a:pos x="75" y="27"/>
              </a:cxn>
              <a:cxn ang="0">
                <a:pos x="32" y="53"/>
              </a:cxn>
              <a:cxn ang="0">
                <a:pos x="22" y="75"/>
              </a:cxn>
              <a:cxn ang="0">
                <a:pos x="6" y="117"/>
              </a:cxn>
              <a:cxn ang="0">
                <a:pos x="6" y="138"/>
              </a:cxn>
            </a:cxnLst>
            <a:rect l="0" t="0" r="r" b="b"/>
            <a:pathLst>
              <a:path w="276" h="239">
                <a:moveTo>
                  <a:pt x="0" y="138"/>
                </a:moveTo>
                <a:lnTo>
                  <a:pt x="0" y="138"/>
                </a:lnTo>
                <a:lnTo>
                  <a:pt x="0" y="112"/>
                </a:lnTo>
                <a:lnTo>
                  <a:pt x="0" y="112"/>
                </a:lnTo>
                <a:lnTo>
                  <a:pt x="6" y="91"/>
                </a:lnTo>
                <a:lnTo>
                  <a:pt x="6" y="91"/>
                </a:lnTo>
                <a:lnTo>
                  <a:pt x="11" y="69"/>
                </a:lnTo>
                <a:lnTo>
                  <a:pt x="16" y="69"/>
                </a:lnTo>
                <a:lnTo>
                  <a:pt x="27" y="48"/>
                </a:lnTo>
                <a:lnTo>
                  <a:pt x="27" y="48"/>
                </a:lnTo>
                <a:lnTo>
                  <a:pt x="48" y="32"/>
                </a:lnTo>
                <a:lnTo>
                  <a:pt x="48" y="32"/>
                </a:lnTo>
                <a:lnTo>
                  <a:pt x="69" y="22"/>
                </a:lnTo>
                <a:lnTo>
                  <a:pt x="69" y="22"/>
                </a:lnTo>
                <a:lnTo>
                  <a:pt x="96" y="11"/>
                </a:lnTo>
                <a:lnTo>
                  <a:pt x="96" y="11"/>
                </a:lnTo>
                <a:lnTo>
                  <a:pt x="122" y="6"/>
                </a:lnTo>
                <a:lnTo>
                  <a:pt x="122" y="6"/>
                </a:lnTo>
                <a:lnTo>
                  <a:pt x="149" y="0"/>
                </a:lnTo>
                <a:lnTo>
                  <a:pt x="149" y="0"/>
                </a:lnTo>
                <a:lnTo>
                  <a:pt x="175" y="6"/>
                </a:lnTo>
                <a:lnTo>
                  <a:pt x="175" y="6"/>
                </a:lnTo>
                <a:lnTo>
                  <a:pt x="202" y="16"/>
                </a:lnTo>
                <a:lnTo>
                  <a:pt x="202" y="16"/>
                </a:lnTo>
                <a:lnTo>
                  <a:pt x="223" y="27"/>
                </a:lnTo>
                <a:lnTo>
                  <a:pt x="223" y="27"/>
                </a:lnTo>
                <a:lnTo>
                  <a:pt x="244" y="43"/>
                </a:lnTo>
                <a:lnTo>
                  <a:pt x="244" y="43"/>
                </a:lnTo>
                <a:lnTo>
                  <a:pt x="260" y="59"/>
                </a:lnTo>
                <a:lnTo>
                  <a:pt x="260" y="59"/>
                </a:lnTo>
                <a:lnTo>
                  <a:pt x="271" y="80"/>
                </a:lnTo>
                <a:lnTo>
                  <a:pt x="271" y="80"/>
                </a:lnTo>
                <a:lnTo>
                  <a:pt x="276" y="101"/>
                </a:lnTo>
                <a:lnTo>
                  <a:pt x="276" y="101"/>
                </a:lnTo>
                <a:lnTo>
                  <a:pt x="276" y="128"/>
                </a:lnTo>
                <a:lnTo>
                  <a:pt x="276" y="128"/>
                </a:lnTo>
                <a:lnTo>
                  <a:pt x="271" y="149"/>
                </a:lnTo>
                <a:lnTo>
                  <a:pt x="271" y="149"/>
                </a:lnTo>
                <a:lnTo>
                  <a:pt x="260" y="170"/>
                </a:lnTo>
                <a:lnTo>
                  <a:pt x="260" y="170"/>
                </a:lnTo>
                <a:lnTo>
                  <a:pt x="244" y="191"/>
                </a:lnTo>
                <a:lnTo>
                  <a:pt x="244" y="191"/>
                </a:lnTo>
                <a:lnTo>
                  <a:pt x="223" y="207"/>
                </a:lnTo>
                <a:lnTo>
                  <a:pt x="223" y="207"/>
                </a:lnTo>
                <a:lnTo>
                  <a:pt x="202" y="223"/>
                </a:lnTo>
                <a:lnTo>
                  <a:pt x="202" y="223"/>
                </a:lnTo>
                <a:lnTo>
                  <a:pt x="181" y="234"/>
                </a:lnTo>
                <a:lnTo>
                  <a:pt x="175" y="234"/>
                </a:lnTo>
                <a:lnTo>
                  <a:pt x="149" y="239"/>
                </a:lnTo>
                <a:lnTo>
                  <a:pt x="149" y="239"/>
                </a:lnTo>
                <a:lnTo>
                  <a:pt x="122" y="239"/>
                </a:lnTo>
                <a:lnTo>
                  <a:pt x="122" y="239"/>
                </a:lnTo>
                <a:lnTo>
                  <a:pt x="96" y="234"/>
                </a:lnTo>
                <a:lnTo>
                  <a:pt x="96" y="234"/>
                </a:lnTo>
                <a:lnTo>
                  <a:pt x="69" y="228"/>
                </a:lnTo>
                <a:lnTo>
                  <a:pt x="69" y="228"/>
                </a:lnTo>
                <a:lnTo>
                  <a:pt x="48" y="218"/>
                </a:lnTo>
                <a:lnTo>
                  <a:pt x="48" y="212"/>
                </a:lnTo>
                <a:lnTo>
                  <a:pt x="32" y="202"/>
                </a:lnTo>
                <a:lnTo>
                  <a:pt x="27" y="202"/>
                </a:lnTo>
                <a:lnTo>
                  <a:pt x="16" y="181"/>
                </a:lnTo>
                <a:lnTo>
                  <a:pt x="16" y="181"/>
                </a:lnTo>
                <a:lnTo>
                  <a:pt x="6" y="159"/>
                </a:lnTo>
                <a:lnTo>
                  <a:pt x="6" y="159"/>
                </a:lnTo>
                <a:lnTo>
                  <a:pt x="0" y="138"/>
                </a:lnTo>
                <a:close/>
                <a:moveTo>
                  <a:pt x="11" y="159"/>
                </a:moveTo>
                <a:lnTo>
                  <a:pt x="11" y="159"/>
                </a:lnTo>
                <a:lnTo>
                  <a:pt x="22" y="175"/>
                </a:lnTo>
                <a:lnTo>
                  <a:pt x="22" y="175"/>
                </a:lnTo>
                <a:lnTo>
                  <a:pt x="37" y="197"/>
                </a:lnTo>
                <a:lnTo>
                  <a:pt x="37" y="191"/>
                </a:lnTo>
                <a:lnTo>
                  <a:pt x="53" y="207"/>
                </a:lnTo>
                <a:lnTo>
                  <a:pt x="53" y="207"/>
                </a:lnTo>
                <a:lnTo>
                  <a:pt x="75" y="218"/>
                </a:lnTo>
                <a:lnTo>
                  <a:pt x="75" y="218"/>
                </a:lnTo>
                <a:lnTo>
                  <a:pt x="96" y="228"/>
                </a:lnTo>
                <a:lnTo>
                  <a:pt x="96" y="228"/>
                </a:lnTo>
                <a:lnTo>
                  <a:pt x="122" y="228"/>
                </a:lnTo>
                <a:lnTo>
                  <a:pt x="122" y="228"/>
                </a:lnTo>
                <a:lnTo>
                  <a:pt x="149" y="228"/>
                </a:lnTo>
                <a:lnTo>
                  <a:pt x="149" y="228"/>
                </a:lnTo>
                <a:lnTo>
                  <a:pt x="175" y="223"/>
                </a:lnTo>
                <a:lnTo>
                  <a:pt x="175" y="223"/>
                </a:lnTo>
                <a:lnTo>
                  <a:pt x="202" y="212"/>
                </a:lnTo>
                <a:lnTo>
                  <a:pt x="196" y="212"/>
                </a:lnTo>
                <a:lnTo>
                  <a:pt x="218" y="202"/>
                </a:lnTo>
                <a:lnTo>
                  <a:pt x="218" y="202"/>
                </a:lnTo>
                <a:lnTo>
                  <a:pt x="239" y="186"/>
                </a:lnTo>
                <a:lnTo>
                  <a:pt x="239" y="186"/>
                </a:lnTo>
                <a:lnTo>
                  <a:pt x="250" y="165"/>
                </a:lnTo>
                <a:lnTo>
                  <a:pt x="250" y="170"/>
                </a:lnTo>
                <a:lnTo>
                  <a:pt x="260" y="149"/>
                </a:lnTo>
                <a:lnTo>
                  <a:pt x="260" y="149"/>
                </a:lnTo>
                <a:lnTo>
                  <a:pt x="265" y="128"/>
                </a:lnTo>
                <a:lnTo>
                  <a:pt x="265" y="128"/>
                </a:lnTo>
                <a:lnTo>
                  <a:pt x="265" y="101"/>
                </a:lnTo>
                <a:lnTo>
                  <a:pt x="265" y="106"/>
                </a:lnTo>
                <a:lnTo>
                  <a:pt x="260" y="85"/>
                </a:lnTo>
                <a:lnTo>
                  <a:pt x="260" y="85"/>
                </a:lnTo>
                <a:lnTo>
                  <a:pt x="250" y="64"/>
                </a:lnTo>
                <a:lnTo>
                  <a:pt x="250" y="64"/>
                </a:lnTo>
                <a:lnTo>
                  <a:pt x="234" y="48"/>
                </a:lnTo>
                <a:lnTo>
                  <a:pt x="239" y="48"/>
                </a:lnTo>
                <a:lnTo>
                  <a:pt x="218" y="32"/>
                </a:lnTo>
                <a:lnTo>
                  <a:pt x="218" y="32"/>
                </a:lnTo>
                <a:lnTo>
                  <a:pt x="196" y="22"/>
                </a:lnTo>
                <a:lnTo>
                  <a:pt x="196" y="22"/>
                </a:lnTo>
                <a:lnTo>
                  <a:pt x="175" y="16"/>
                </a:lnTo>
                <a:lnTo>
                  <a:pt x="175" y="16"/>
                </a:lnTo>
                <a:lnTo>
                  <a:pt x="149" y="11"/>
                </a:lnTo>
                <a:lnTo>
                  <a:pt x="149" y="11"/>
                </a:lnTo>
                <a:lnTo>
                  <a:pt x="122" y="11"/>
                </a:lnTo>
                <a:lnTo>
                  <a:pt x="122" y="11"/>
                </a:lnTo>
                <a:lnTo>
                  <a:pt x="96" y="16"/>
                </a:lnTo>
                <a:lnTo>
                  <a:pt x="96" y="16"/>
                </a:lnTo>
                <a:lnTo>
                  <a:pt x="75" y="27"/>
                </a:lnTo>
                <a:lnTo>
                  <a:pt x="75" y="27"/>
                </a:lnTo>
                <a:lnTo>
                  <a:pt x="53" y="43"/>
                </a:lnTo>
                <a:lnTo>
                  <a:pt x="53" y="38"/>
                </a:lnTo>
                <a:lnTo>
                  <a:pt x="32" y="53"/>
                </a:lnTo>
                <a:lnTo>
                  <a:pt x="37" y="53"/>
                </a:lnTo>
                <a:lnTo>
                  <a:pt x="22" y="75"/>
                </a:lnTo>
                <a:lnTo>
                  <a:pt x="22" y="75"/>
                </a:lnTo>
                <a:lnTo>
                  <a:pt x="11" y="96"/>
                </a:lnTo>
                <a:lnTo>
                  <a:pt x="11" y="91"/>
                </a:lnTo>
                <a:lnTo>
                  <a:pt x="6" y="117"/>
                </a:lnTo>
                <a:lnTo>
                  <a:pt x="6" y="112"/>
                </a:lnTo>
                <a:lnTo>
                  <a:pt x="6" y="138"/>
                </a:lnTo>
                <a:lnTo>
                  <a:pt x="6" y="138"/>
                </a:lnTo>
                <a:lnTo>
                  <a:pt x="11" y="159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705" name="Freeform 25"/>
          <p:cNvSpPr>
            <a:spLocks noEditPoints="1"/>
          </p:cNvSpPr>
          <p:nvPr/>
        </p:nvSpPr>
        <p:spPr bwMode="auto">
          <a:xfrm>
            <a:off x="5651500" y="4987925"/>
            <a:ext cx="1011238" cy="512763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6" y="212"/>
              </a:cxn>
              <a:cxn ang="0">
                <a:pos x="16" y="186"/>
              </a:cxn>
              <a:cxn ang="0">
                <a:pos x="53" y="138"/>
              </a:cxn>
              <a:cxn ang="0">
                <a:pos x="117" y="96"/>
              </a:cxn>
              <a:cxn ang="0">
                <a:pos x="287" y="27"/>
              </a:cxn>
              <a:cxn ang="0">
                <a:pos x="467" y="0"/>
              </a:cxn>
              <a:cxn ang="0">
                <a:pos x="562" y="16"/>
              </a:cxn>
              <a:cxn ang="0">
                <a:pos x="599" y="32"/>
              </a:cxn>
              <a:cxn ang="0">
                <a:pos x="621" y="53"/>
              </a:cxn>
              <a:cxn ang="0">
                <a:pos x="637" y="80"/>
              </a:cxn>
              <a:cxn ang="0">
                <a:pos x="637" y="96"/>
              </a:cxn>
              <a:cxn ang="0">
                <a:pos x="631" y="127"/>
              </a:cxn>
              <a:cxn ang="0">
                <a:pos x="615" y="154"/>
              </a:cxn>
              <a:cxn ang="0">
                <a:pos x="568" y="202"/>
              </a:cxn>
              <a:cxn ang="0">
                <a:pos x="478" y="255"/>
              </a:cxn>
              <a:cxn ang="0">
                <a:pos x="292" y="313"/>
              </a:cxn>
              <a:cxn ang="0">
                <a:pos x="122" y="318"/>
              </a:cxn>
              <a:cxn ang="0">
                <a:pos x="59" y="302"/>
              </a:cxn>
              <a:cxn ang="0">
                <a:pos x="32" y="281"/>
              </a:cxn>
              <a:cxn ang="0">
                <a:pos x="11" y="260"/>
              </a:cxn>
              <a:cxn ang="0">
                <a:pos x="16" y="255"/>
              </a:cxn>
              <a:cxn ang="0">
                <a:pos x="27" y="265"/>
              </a:cxn>
              <a:cxn ang="0">
                <a:pos x="48" y="286"/>
              </a:cxn>
              <a:cxn ang="0">
                <a:pos x="101" y="302"/>
              </a:cxn>
              <a:cxn ang="0">
                <a:pos x="228" y="313"/>
              </a:cxn>
              <a:cxn ang="0">
                <a:pos x="414" y="270"/>
              </a:cxn>
              <a:cxn ang="0">
                <a:pos x="541" y="207"/>
              </a:cxn>
              <a:cxn ang="0">
                <a:pos x="594" y="164"/>
              </a:cxn>
              <a:cxn ang="0">
                <a:pos x="626" y="122"/>
              </a:cxn>
              <a:cxn ang="0">
                <a:pos x="631" y="106"/>
              </a:cxn>
              <a:cxn ang="0">
                <a:pos x="626" y="80"/>
              </a:cxn>
              <a:cxn ang="0">
                <a:pos x="626" y="69"/>
              </a:cxn>
              <a:cxn ang="0">
                <a:pos x="605" y="48"/>
              </a:cxn>
              <a:cxn ang="0">
                <a:pos x="578" y="32"/>
              </a:cxn>
              <a:cxn ang="0">
                <a:pos x="515" y="16"/>
              </a:cxn>
              <a:cxn ang="0">
                <a:pos x="350" y="21"/>
              </a:cxn>
              <a:cxn ang="0">
                <a:pos x="170" y="74"/>
              </a:cxn>
              <a:cxn ang="0">
                <a:pos x="80" y="127"/>
              </a:cxn>
              <a:cxn ang="0">
                <a:pos x="32" y="170"/>
              </a:cxn>
              <a:cxn ang="0">
                <a:pos x="16" y="202"/>
              </a:cxn>
              <a:cxn ang="0">
                <a:pos x="11" y="228"/>
              </a:cxn>
              <a:cxn ang="0">
                <a:pos x="11" y="244"/>
              </a:cxn>
            </a:cxnLst>
            <a:rect l="0" t="0" r="r" b="b"/>
            <a:pathLst>
              <a:path w="637" h="323">
                <a:moveTo>
                  <a:pt x="6" y="244"/>
                </a:moveTo>
                <a:lnTo>
                  <a:pt x="6" y="244"/>
                </a:lnTo>
                <a:lnTo>
                  <a:pt x="0" y="228"/>
                </a:lnTo>
                <a:lnTo>
                  <a:pt x="0" y="228"/>
                </a:lnTo>
                <a:lnTo>
                  <a:pt x="0" y="212"/>
                </a:lnTo>
                <a:lnTo>
                  <a:pt x="6" y="212"/>
                </a:lnTo>
                <a:lnTo>
                  <a:pt x="6" y="196"/>
                </a:lnTo>
                <a:lnTo>
                  <a:pt x="6" y="196"/>
                </a:lnTo>
                <a:lnTo>
                  <a:pt x="16" y="186"/>
                </a:lnTo>
                <a:lnTo>
                  <a:pt x="27" y="170"/>
                </a:lnTo>
                <a:lnTo>
                  <a:pt x="38" y="154"/>
                </a:lnTo>
                <a:lnTo>
                  <a:pt x="53" y="138"/>
                </a:lnTo>
                <a:lnTo>
                  <a:pt x="75" y="122"/>
                </a:lnTo>
                <a:lnTo>
                  <a:pt x="91" y="106"/>
                </a:lnTo>
                <a:lnTo>
                  <a:pt x="117" y="96"/>
                </a:lnTo>
                <a:lnTo>
                  <a:pt x="165" y="69"/>
                </a:lnTo>
                <a:lnTo>
                  <a:pt x="223" y="43"/>
                </a:lnTo>
                <a:lnTo>
                  <a:pt x="287" y="27"/>
                </a:lnTo>
                <a:lnTo>
                  <a:pt x="350" y="11"/>
                </a:lnTo>
                <a:lnTo>
                  <a:pt x="409" y="5"/>
                </a:lnTo>
                <a:lnTo>
                  <a:pt x="467" y="0"/>
                </a:lnTo>
                <a:lnTo>
                  <a:pt x="515" y="5"/>
                </a:lnTo>
                <a:lnTo>
                  <a:pt x="541" y="11"/>
                </a:lnTo>
                <a:lnTo>
                  <a:pt x="562" y="16"/>
                </a:lnTo>
                <a:lnTo>
                  <a:pt x="578" y="21"/>
                </a:lnTo>
                <a:lnTo>
                  <a:pt x="594" y="32"/>
                </a:lnTo>
                <a:lnTo>
                  <a:pt x="599" y="32"/>
                </a:lnTo>
                <a:lnTo>
                  <a:pt x="610" y="43"/>
                </a:lnTo>
                <a:lnTo>
                  <a:pt x="621" y="53"/>
                </a:lnTo>
                <a:lnTo>
                  <a:pt x="621" y="53"/>
                </a:lnTo>
                <a:lnTo>
                  <a:pt x="631" y="64"/>
                </a:lnTo>
                <a:lnTo>
                  <a:pt x="631" y="64"/>
                </a:lnTo>
                <a:lnTo>
                  <a:pt x="637" y="80"/>
                </a:lnTo>
                <a:lnTo>
                  <a:pt x="637" y="80"/>
                </a:lnTo>
                <a:lnTo>
                  <a:pt x="637" y="96"/>
                </a:lnTo>
                <a:lnTo>
                  <a:pt x="637" y="96"/>
                </a:lnTo>
                <a:lnTo>
                  <a:pt x="637" y="111"/>
                </a:lnTo>
                <a:lnTo>
                  <a:pt x="637" y="111"/>
                </a:lnTo>
                <a:lnTo>
                  <a:pt x="631" y="127"/>
                </a:lnTo>
                <a:lnTo>
                  <a:pt x="631" y="127"/>
                </a:lnTo>
                <a:lnTo>
                  <a:pt x="626" y="138"/>
                </a:lnTo>
                <a:lnTo>
                  <a:pt x="615" y="154"/>
                </a:lnTo>
                <a:lnTo>
                  <a:pt x="599" y="170"/>
                </a:lnTo>
                <a:lnTo>
                  <a:pt x="589" y="186"/>
                </a:lnTo>
                <a:lnTo>
                  <a:pt x="568" y="202"/>
                </a:lnTo>
                <a:lnTo>
                  <a:pt x="546" y="217"/>
                </a:lnTo>
                <a:lnTo>
                  <a:pt x="525" y="228"/>
                </a:lnTo>
                <a:lnTo>
                  <a:pt x="478" y="255"/>
                </a:lnTo>
                <a:lnTo>
                  <a:pt x="419" y="281"/>
                </a:lnTo>
                <a:lnTo>
                  <a:pt x="356" y="297"/>
                </a:lnTo>
                <a:lnTo>
                  <a:pt x="292" y="313"/>
                </a:lnTo>
                <a:lnTo>
                  <a:pt x="234" y="318"/>
                </a:lnTo>
                <a:lnTo>
                  <a:pt x="175" y="323"/>
                </a:lnTo>
                <a:lnTo>
                  <a:pt x="122" y="318"/>
                </a:lnTo>
                <a:lnTo>
                  <a:pt x="101" y="313"/>
                </a:lnTo>
                <a:lnTo>
                  <a:pt x="80" y="308"/>
                </a:lnTo>
                <a:lnTo>
                  <a:pt x="59" y="302"/>
                </a:lnTo>
                <a:lnTo>
                  <a:pt x="43" y="292"/>
                </a:lnTo>
                <a:lnTo>
                  <a:pt x="43" y="292"/>
                </a:lnTo>
                <a:lnTo>
                  <a:pt x="32" y="281"/>
                </a:lnTo>
                <a:lnTo>
                  <a:pt x="16" y="270"/>
                </a:lnTo>
                <a:lnTo>
                  <a:pt x="16" y="270"/>
                </a:lnTo>
                <a:lnTo>
                  <a:pt x="11" y="260"/>
                </a:lnTo>
                <a:lnTo>
                  <a:pt x="11" y="260"/>
                </a:lnTo>
                <a:lnTo>
                  <a:pt x="6" y="244"/>
                </a:lnTo>
                <a:close/>
                <a:moveTo>
                  <a:pt x="16" y="255"/>
                </a:moveTo>
                <a:lnTo>
                  <a:pt x="16" y="255"/>
                </a:lnTo>
                <a:lnTo>
                  <a:pt x="27" y="265"/>
                </a:lnTo>
                <a:lnTo>
                  <a:pt x="27" y="265"/>
                </a:lnTo>
                <a:lnTo>
                  <a:pt x="38" y="276"/>
                </a:lnTo>
                <a:lnTo>
                  <a:pt x="48" y="286"/>
                </a:lnTo>
                <a:lnTo>
                  <a:pt x="48" y="286"/>
                </a:lnTo>
                <a:lnTo>
                  <a:pt x="64" y="292"/>
                </a:lnTo>
                <a:lnTo>
                  <a:pt x="80" y="297"/>
                </a:lnTo>
                <a:lnTo>
                  <a:pt x="101" y="302"/>
                </a:lnTo>
                <a:lnTo>
                  <a:pt x="122" y="308"/>
                </a:lnTo>
                <a:lnTo>
                  <a:pt x="175" y="313"/>
                </a:lnTo>
                <a:lnTo>
                  <a:pt x="228" y="313"/>
                </a:lnTo>
                <a:lnTo>
                  <a:pt x="292" y="302"/>
                </a:lnTo>
                <a:lnTo>
                  <a:pt x="356" y="292"/>
                </a:lnTo>
                <a:lnTo>
                  <a:pt x="414" y="270"/>
                </a:lnTo>
                <a:lnTo>
                  <a:pt x="472" y="249"/>
                </a:lnTo>
                <a:lnTo>
                  <a:pt x="520" y="223"/>
                </a:lnTo>
                <a:lnTo>
                  <a:pt x="541" y="207"/>
                </a:lnTo>
                <a:lnTo>
                  <a:pt x="562" y="196"/>
                </a:lnTo>
                <a:lnTo>
                  <a:pt x="578" y="180"/>
                </a:lnTo>
                <a:lnTo>
                  <a:pt x="594" y="164"/>
                </a:lnTo>
                <a:lnTo>
                  <a:pt x="610" y="149"/>
                </a:lnTo>
                <a:lnTo>
                  <a:pt x="615" y="138"/>
                </a:lnTo>
                <a:lnTo>
                  <a:pt x="626" y="122"/>
                </a:lnTo>
                <a:lnTo>
                  <a:pt x="626" y="122"/>
                </a:lnTo>
                <a:lnTo>
                  <a:pt x="631" y="106"/>
                </a:lnTo>
                <a:lnTo>
                  <a:pt x="631" y="106"/>
                </a:lnTo>
                <a:lnTo>
                  <a:pt x="631" y="96"/>
                </a:lnTo>
                <a:lnTo>
                  <a:pt x="631" y="96"/>
                </a:lnTo>
                <a:lnTo>
                  <a:pt x="626" y="80"/>
                </a:lnTo>
                <a:lnTo>
                  <a:pt x="626" y="80"/>
                </a:lnTo>
                <a:lnTo>
                  <a:pt x="621" y="69"/>
                </a:lnTo>
                <a:lnTo>
                  <a:pt x="626" y="69"/>
                </a:lnTo>
                <a:lnTo>
                  <a:pt x="615" y="58"/>
                </a:lnTo>
                <a:lnTo>
                  <a:pt x="615" y="58"/>
                </a:lnTo>
                <a:lnTo>
                  <a:pt x="605" y="48"/>
                </a:lnTo>
                <a:lnTo>
                  <a:pt x="594" y="37"/>
                </a:lnTo>
                <a:lnTo>
                  <a:pt x="594" y="37"/>
                </a:lnTo>
                <a:lnTo>
                  <a:pt x="578" y="32"/>
                </a:lnTo>
                <a:lnTo>
                  <a:pt x="557" y="27"/>
                </a:lnTo>
                <a:lnTo>
                  <a:pt x="536" y="21"/>
                </a:lnTo>
                <a:lnTo>
                  <a:pt x="515" y="16"/>
                </a:lnTo>
                <a:lnTo>
                  <a:pt x="467" y="11"/>
                </a:lnTo>
                <a:lnTo>
                  <a:pt x="409" y="11"/>
                </a:lnTo>
                <a:lnTo>
                  <a:pt x="350" y="21"/>
                </a:lnTo>
                <a:lnTo>
                  <a:pt x="287" y="32"/>
                </a:lnTo>
                <a:lnTo>
                  <a:pt x="223" y="53"/>
                </a:lnTo>
                <a:lnTo>
                  <a:pt x="170" y="74"/>
                </a:lnTo>
                <a:lnTo>
                  <a:pt x="117" y="101"/>
                </a:lnTo>
                <a:lnTo>
                  <a:pt x="96" y="117"/>
                </a:lnTo>
                <a:lnTo>
                  <a:pt x="80" y="127"/>
                </a:lnTo>
                <a:lnTo>
                  <a:pt x="59" y="143"/>
                </a:lnTo>
                <a:lnTo>
                  <a:pt x="48" y="159"/>
                </a:lnTo>
                <a:lnTo>
                  <a:pt x="32" y="170"/>
                </a:lnTo>
                <a:lnTo>
                  <a:pt x="22" y="186"/>
                </a:lnTo>
                <a:lnTo>
                  <a:pt x="16" y="202"/>
                </a:lnTo>
                <a:lnTo>
                  <a:pt x="16" y="202"/>
                </a:lnTo>
                <a:lnTo>
                  <a:pt x="11" y="217"/>
                </a:lnTo>
                <a:lnTo>
                  <a:pt x="11" y="217"/>
                </a:lnTo>
                <a:lnTo>
                  <a:pt x="11" y="228"/>
                </a:lnTo>
                <a:lnTo>
                  <a:pt x="11" y="228"/>
                </a:lnTo>
                <a:lnTo>
                  <a:pt x="11" y="244"/>
                </a:lnTo>
                <a:lnTo>
                  <a:pt x="11" y="244"/>
                </a:lnTo>
                <a:lnTo>
                  <a:pt x="16" y="255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4932363" y="6572250"/>
            <a:ext cx="7747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Torre</a:t>
            </a:r>
            <a:endParaRPr lang="en-US" sz="1200" dirty="0"/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5724525" y="5780088"/>
            <a:ext cx="990600" cy="182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Santo Amaro </a:t>
            </a:r>
            <a:endParaRPr lang="en-US" sz="1200" dirty="0"/>
          </a:p>
        </p:txBody>
      </p:sp>
      <p:sp>
        <p:nvSpPr>
          <p:cNvPr id="71708" name="Freeform 28"/>
          <p:cNvSpPr>
            <a:spLocks noEditPoints="1"/>
          </p:cNvSpPr>
          <p:nvPr/>
        </p:nvSpPr>
        <p:spPr bwMode="auto">
          <a:xfrm rot="2132244">
            <a:off x="2584450" y="5675313"/>
            <a:ext cx="1965325" cy="512762"/>
          </a:xfrm>
          <a:custGeom>
            <a:avLst/>
            <a:gdLst/>
            <a:ahLst/>
            <a:cxnLst>
              <a:cxn ang="0">
                <a:pos x="0" y="228"/>
              </a:cxn>
              <a:cxn ang="0">
                <a:pos x="6" y="212"/>
              </a:cxn>
              <a:cxn ang="0">
                <a:pos x="16" y="186"/>
              </a:cxn>
              <a:cxn ang="0">
                <a:pos x="53" y="138"/>
              </a:cxn>
              <a:cxn ang="0">
                <a:pos x="117" y="96"/>
              </a:cxn>
              <a:cxn ang="0">
                <a:pos x="287" y="27"/>
              </a:cxn>
              <a:cxn ang="0">
                <a:pos x="467" y="0"/>
              </a:cxn>
              <a:cxn ang="0">
                <a:pos x="562" y="16"/>
              </a:cxn>
              <a:cxn ang="0">
                <a:pos x="599" y="32"/>
              </a:cxn>
              <a:cxn ang="0">
                <a:pos x="621" y="53"/>
              </a:cxn>
              <a:cxn ang="0">
                <a:pos x="637" y="80"/>
              </a:cxn>
              <a:cxn ang="0">
                <a:pos x="637" y="96"/>
              </a:cxn>
              <a:cxn ang="0">
                <a:pos x="631" y="127"/>
              </a:cxn>
              <a:cxn ang="0">
                <a:pos x="615" y="154"/>
              </a:cxn>
              <a:cxn ang="0">
                <a:pos x="568" y="202"/>
              </a:cxn>
              <a:cxn ang="0">
                <a:pos x="478" y="255"/>
              </a:cxn>
              <a:cxn ang="0">
                <a:pos x="292" y="313"/>
              </a:cxn>
              <a:cxn ang="0">
                <a:pos x="122" y="318"/>
              </a:cxn>
              <a:cxn ang="0">
                <a:pos x="59" y="302"/>
              </a:cxn>
              <a:cxn ang="0">
                <a:pos x="32" y="281"/>
              </a:cxn>
              <a:cxn ang="0">
                <a:pos x="11" y="260"/>
              </a:cxn>
              <a:cxn ang="0">
                <a:pos x="16" y="255"/>
              </a:cxn>
              <a:cxn ang="0">
                <a:pos x="27" y="265"/>
              </a:cxn>
              <a:cxn ang="0">
                <a:pos x="48" y="286"/>
              </a:cxn>
              <a:cxn ang="0">
                <a:pos x="101" y="302"/>
              </a:cxn>
              <a:cxn ang="0">
                <a:pos x="228" y="313"/>
              </a:cxn>
              <a:cxn ang="0">
                <a:pos x="414" y="270"/>
              </a:cxn>
              <a:cxn ang="0">
                <a:pos x="541" y="207"/>
              </a:cxn>
              <a:cxn ang="0">
                <a:pos x="594" y="164"/>
              </a:cxn>
              <a:cxn ang="0">
                <a:pos x="626" y="122"/>
              </a:cxn>
              <a:cxn ang="0">
                <a:pos x="631" y="106"/>
              </a:cxn>
              <a:cxn ang="0">
                <a:pos x="626" y="80"/>
              </a:cxn>
              <a:cxn ang="0">
                <a:pos x="626" y="69"/>
              </a:cxn>
              <a:cxn ang="0">
                <a:pos x="605" y="48"/>
              </a:cxn>
              <a:cxn ang="0">
                <a:pos x="578" y="32"/>
              </a:cxn>
              <a:cxn ang="0">
                <a:pos x="515" y="16"/>
              </a:cxn>
              <a:cxn ang="0">
                <a:pos x="350" y="21"/>
              </a:cxn>
              <a:cxn ang="0">
                <a:pos x="170" y="74"/>
              </a:cxn>
              <a:cxn ang="0">
                <a:pos x="80" y="127"/>
              </a:cxn>
              <a:cxn ang="0">
                <a:pos x="32" y="170"/>
              </a:cxn>
              <a:cxn ang="0">
                <a:pos x="16" y="202"/>
              </a:cxn>
              <a:cxn ang="0">
                <a:pos x="11" y="228"/>
              </a:cxn>
              <a:cxn ang="0">
                <a:pos x="11" y="244"/>
              </a:cxn>
            </a:cxnLst>
            <a:rect l="0" t="0" r="r" b="b"/>
            <a:pathLst>
              <a:path w="637" h="323">
                <a:moveTo>
                  <a:pt x="6" y="244"/>
                </a:moveTo>
                <a:lnTo>
                  <a:pt x="6" y="244"/>
                </a:lnTo>
                <a:lnTo>
                  <a:pt x="0" y="228"/>
                </a:lnTo>
                <a:lnTo>
                  <a:pt x="0" y="228"/>
                </a:lnTo>
                <a:lnTo>
                  <a:pt x="0" y="212"/>
                </a:lnTo>
                <a:lnTo>
                  <a:pt x="6" y="212"/>
                </a:lnTo>
                <a:lnTo>
                  <a:pt x="6" y="196"/>
                </a:lnTo>
                <a:lnTo>
                  <a:pt x="6" y="196"/>
                </a:lnTo>
                <a:lnTo>
                  <a:pt x="16" y="186"/>
                </a:lnTo>
                <a:lnTo>
                  <a:pt x="27" y="170"/>
                </a:lnTo>
                <a:lnTo>
                  <a:pt x="38" y="154"/>
                </a:lnTo>
                <a:lnTo>
                  <a:pt x="53" y="138"/>
                </a:lnTo>
                <a:lnTo>
                  <a:pt x="75" y="122"/>
                </a:lnTo>
                <a:lnTo>
                  <a:pt x="91" y="106"/>
                </a:lnTo>
                <a:lnTo>
                  <a:pt x="117" y="96"/>
                </a:lnTo>
                <a:lnTo>
                  <a:pt x="165" y="69"/>
                </a:lnTo>
                <a:lnTo>
                  <a:pt x="223" y="43"/>
                </a:lnTo>
                <a:lnTo>
                  <a:pt x="287" y="27"/>
                </a:lnTo>
                <a:lnTo>
                  <a:pt x="350" y="11"/>
                </a:lnTo>
                <a:lnTo>
                  <a:pt x="409" y="5"/>
                </a:lnTo>
                <a:lnTo>
                  <a:pt x="467" y="0"/>
                </a:lnTo>
                <a:lnTo>
                  <a:pt x="515" y="5"/>
                </a:lnTo>
                <a:lnTo>
                  <a:pt x="541" y="11"/>
                </a:lnTo>
                <a:lnTo>
                  <a:pt x="562" y="16"/>
                </a:lnTo>
                <a:lnTo>
                  <a:pt x="578" y="21"/>
                </a:lnTo>
                <a:lnTo>
                  <a:pt x="594" y="32"/>
                </a:lnTo>
                <a:lnTo>
                  <a:pt x="599" y="32"/>
                </a:lnTo>
                <a:lnTo>
                  <a:pt x="610" y="43"/>
                </a:lnTo>
                <a:lnTo>
                  <a:pt x="621" y="53"/>
                </a:lnTo>
                <a:lnTo>
                  <a:pt x="621" y="53"/>
                </a:lnTo>
                <a:lnTo>
                  <a:pt x="631" y="64"/>
                </a:lnTo>
                <a:lnTo>
                  <a:pt x="631" y="64"/>
                </a:lnTo>
                <a:lnTo>
                  <a:pt x="637" y="80"/>
                </a:lnTo>
                <a:lnTo>
                  <a:pt x="637" y="80"/>
                </a:lnTo>
                <a:lnTo>
                  <a:pt x="637" y="96"/>
                </a:lnTo>
                <a:lnTo>
                  <a:pt x="637" y="96"/>
                </a:lnTo>
                <a:lnTo>
                  <a:pt x="637" y="111"/>
                </a:lnTo>
                <a:lnTo>
                  <a:pt x="637" y="111"/>
                </a:lnTo>
                <a:lnTo>
                  <a:pt x="631" y="127"/>
                </a:lnTo>
                <a:lnTo>
                  <a:pt x="631" y="127"/>
                </a:lnTo>
                <a:lnTo>
                  <a:pt x="626" y="138"/>
                </a:lnTo>
                <a:lnTo>
                  <a:pt x="615" y="154"/>
                </a:lnTo>
                <a:lnTo>
                  <a:pt x="599" y="170"/>
                </a:lnTo>
                <a:lnTo>
                  <a:pt x="589" y="186"/>
                </a:lnTo>
                <a:lnTo>
                  <a:pt x="568" y="202"/>
                </a:lnTo>
                <a:lnTo>
                  <a:pt x="546" y="217"/>
                </a:lnTo>
                <a:lnTo>
                  <a:pt x="525" y="228"/>
                </a:lnTo>
                <a:lnTo>
                  <a:pt x="478" y="255"/>
                </a:lnTo>
                <a:lnTo>
                  <a:pt x="419" y="281"/>
                </a:lnTo>
                <a:lnTo>
                  <a:pt x="356" y="297"/>
                </a:lnTo>
                <a:lnTo>
                  <a:pt x="292" y="313"/>
                </a:lnTo>
                <a:lnTo>
                  <a:pt x="234" y="318"/>
                </a:lnTo>
                <a:lnTo>
                  <a:pt x="175" y="323"/>
                </a:lnTo>
                <a:lnTo>
                  <a:pt x="122" y="318"/>
                </a:lnTo>
                <a:lnTo>
                  <a:pt x="101" y="313"/>
                </a:lnTo>
                <a:lnTo>
                  <a:pt x="80" y="308"/>
                </a:lnTo>
                <a:lnTo>
                  <a:pt x="59" y="302"/>
                </a:lnTo>
                <a:lnTo>
                  <a:pt x="43" y="292"/>
                </a:lnTo>
                <a:lnTo>
                  <a:pt x="43" y="292"/>
                </a:lnTo>
                <a:lnTo>
                  <a:pt x="32" y="281"/>
                </a:lnTo>
                <a:lnTo>
                  <a:pt x="16" y="270"/>
                </a:lnTo>
                <a:lnTo>
                  <a:pt x="16" y="270"/>
                </a:lnTo>
                <a:lnTo>
                  <a:pt x="11" y="260"/>
                </a:lnTo>
                <a:lnTo>
                  <a:pt x="11" y="260"/>
                </a:lnTo>
                <a:lnTo>
                  <a:pt x="6" y="244"/>
                </a:lnTo>
                <a:close/>
                <a:moveTo>
                  <a:pt x="16" y="255"/>
                </a:moveTo>
                <a:lnTo>
                  <a:pt x="16" y="255"/>
                </a:lnTo>
                <a:lnTo>
                  <a:pt x="27" y="265"/>
                </a:lnTo>
                <a:lnTo>
                  <a:pt x="27" y="265"/>
                </a:lnTo>
                <a:lnTo>
                  <a:pt x="38" y="276"/>
                </a:lnTo>
                <a:lnTo>
                  <a:pt x="48" y="286"/>
                </a:lnTo>
                <a:lnTo>
                  <a:pt x="48" y="286"/>
                </a:lnTo>
                <a:lnTo>
                  <a:pt x="64" y="292"/>
                </a:lnTo>
                <a:lnTo>
                  <a:pt x="80" y="297"/>
                </a:lnTo>
                <a:lnTo>
                  <a:pt x="101" y="302"/>
                </a:lnTo>
                <a:lnTo>
                  <a:pt x="122" y="308"/>
                </a:lnTo>
                <a:lnTo>
                  <a:pt x="175" y="313"/>
                </a:lnTo>
                <a:lnTo>
                  <a:pt x="228" y="313"/>
                </a:lnTo>
                <a:lnTo>
                  <a:pt x="292" y="302"/>
                </a:lnTo>
                <a:lnTo>
                  <a:pt x="356" y="292"/>
                </a:lnTo>
                <a:lnTo>
                  <a:pt x="414" y="270"/>
                </a:lnTo>
                <a:lnTo>
                  <a:pt x="472" y="249"/>
                </a:lnTo>
                <a:lnTo>
                  <a:pt x="520" y="223"/>
                </a:lnTo>
                <a:lnTo>
                  <a:pt x="541" y="207"/>
                </a:lnTo>
                <a:lnTo>
                  <a:pt x="562" y="196"/>
                </a:lnTo>
                <a:lnTo>
                  <a:pt x="578" y="180"/>
                </a:lnTo>
                <a:lnTo>
                  <a:pt x="594" y="164"/>
                </a:lnTo>
                <a:lnTo>
                  <a:pt x="610" y="149"/>
                </a:lnTo>
                <a:lnTo>
                  <a:pt x="615" y="138"/>
                </a:lnTo>
                <a:lnTo>
                  <a:pt x="626" y="122"/>
                </a:lnTo>
                <a:lnTo>
                  <a:pt x="626" y="122"/>
                </a:lnTo>
                <a:lnTo>
                  <a:pt x="631" y="106"/>
                </a:lnTo>
                <a:lnTo>
                  <a:pt x="631" y="106"/>
                </a:lnTo>
                <a:lnTo>
                  <a:pt x="631" y="96"/>
                </a:lnTo>
                <a:lnTo>
                  <a:pt x="631" y="96"/>
                </a:lnTo>
                <a:lnTo>
                  <a:pt x="626" y="80"/>
                </a:lnTo>
                <a:lnTo>
                  <a:pt x="626" y="80"/>
                </a:lnTo>
                <a:lnTo>
                  <a:pt x="621" y="69"/>
                </a:lnTo>
                <a:lnTo>
                  <a:pt x="626" y="69"/>
                </a:lnTo>
                <a:lnTo>
                  <a:pt x="615" y="58"/>
                </a:lnTo>
                <a:lnTo>
                  <a:pt x="615" y="58"/>
                </a:lnTo>
                <a:lnTo>
                  <a:pt x="605" y="48"/>
                </a:lnTo>
                <a:lnTo>
                  <a:pt x="594" y="37"/>
                </a:lnTo>
                <a:lnTo>
                  <a:pt x="594" y="37"/>
                </a:lnTo>
                <a:lnTo>
                  <a:pt x="578" y="32"/>
                </a:lnTo>
                <a:lnTo>
                  <a:pt x="557" y="27"/>
                </a:lnTo>
                <a:lnTo>
                  <a:pt x="536" y="21"/>
                </a:lnTo>
                <a:lnTo>
                  <a:pt x="515" y="16"/>
                </a:lnTo>
                <a:lnTo>
                  <a:pt x="467" y="11"/>
                </a:lnTo>
                <a:lnTo>
                  <a:pt x="409" y="11"/>
                </a:lnTo>
                <a:lnTo>
                  <a:pt x="350" y="21"/>
                </a:lnTo>
                <a:lnTo>
                  <a:pt x="287" y="32"/>
                </a:lnTo>
                <a:lnTo>
                  <a:pt x="223" y="53"/>
                </a:lnTo>
                <a:lnTo>
                  <a:pt x="170" y="74"/>
                </a:lnTo>
                <a:lnTo>
                  <a:pt x="117" y="101"/>
                </a:lnTo>
                <a:lnTo>
                  <a:pt x="96" y="117"/>
                </a:lnTo>
                <a:lnTo>
                  <a:pt x="80" y="127"/>
                </a:lnTo>
                <a:lnTo>
                  <a:pt x="59" y="143"/>
                </a:lnTo>
                <a:lnTo>
                  <a:pt x="48" y="159"/>
                </a:lnTo>
                <a:lnTo>
                  <a:pt x="32" y="170"/>
                </a:lnTo>
                <a:lnTo>
                  <a:pt x="22" y="186"/>
                </a:lnTo>
                <a:lnTo>
                  <a:pt x="16" y="202"/>
                </a:lnTo>
                <a:lnTo>
                  <a:pt x="16" y="202"/>
                </a:lnTo>
                <a:lnTo>
                  <a:pt x="11" y="217"/>
                </a:lnTo>
                <a:lnTo>
                  <a:pt x="11" y="217"/>
                </a:lnTo>
                <a:lnTo>
                  <a:pt x="11" y="228"/>
                </a:lnTo>
                <a:lnTo>
                  <a:pt x="11" y="228"/>
                </a:lnTo>
                <a:lnTo>
                  <a:pt x="11" y="244"/>
                </a:lnTo>
                <a:lnTo>
                  <a:pt x="11" y="244"/>
                </a:lnTo>
                <a:lnTo>
                  <a:pt x="16" y="255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2987675" y="6351588"/>
            <a:ext cx="936625" cy="182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Carcavelos </a:t>
            </a:r>
            <a:endParaRPr lang="en-US" sz="1200" dirty="0"/>
          </a:p>
        </p:txBody>
      </p:sp>
      <p:sp>
        <p:nvSpPr>
          <p:cNvPr id="71710" name="Rectangle 30"/>
          <p:cNvSpPr>
            <a:spLocks noGrp="1" noChangeArrowheads="1"/>
          </p:cNvSpPr>
          <p:nvPr>
            <p:ph type="title"/>
          </p:nvPr>
        </p:nvSpPr>
        <p:spPr>
          <a:xfrm>
            <a:off x="1547813" y="188913"/>
            <a:ext cx="7010400" cy="1527175"/>
          </a:xfrm>
          <a:noFill/>
          <a:ln/>
        </p:spPr>
        <p:txBody>
          <a:bodyPr/>
          <a:lstStyle/>
          <a:p>
            <a:r>
              <a:rPr lang="pt-PT" sz="2600" b="1" dirty="0" smtClean="0">
                <a:solidFill>
                  <a:srgbClr val="220298"/>
                </a:solidFill>
                <a:latin typeface="Calibri" pitchFamily="34" charset="0"/>
              </a:rPr>
              <a:t>Água Balneares de Carcavelos, Torre e </a:t>
            </a:r>
            <a:br>
              <a:rPr lang="pt-PT" sz="26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600" b="1" dirty="0" smtClean="0">
                <a:solidFill>
                  <a:srgbClr val="220298"/>
                </a:solidFill>
                <a:latin typeface="Calibri" pitchFamily="34" charset="0"/>
              </a:rPr>
              <a:t>Santo Amaro Oeiras</a:t>
            </a:r>
            <a:endParaRPr lang="en-US" sz="26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71712" name="Text Box 32"/>
          <p:cNvSpPr txBox="1">
            <a:spLocks noChangeArrowheads="1"/>
          </p:cNvSpPr>
          <p:nvPr/>
        </p:nvSpPr>
        <p:spPr bwMode="auto">
          <a:xfrm>
            <a:off x="79375" y="1601788"/>
            <a:ext cx="5329238" cy="1681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PT" sz="1600" dirty="0"/>
              <a:t>Praias localizadas na Costa do Estoril;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PT" sz="1600" dirty="0"/>
              <a:t>Classificadas como águas de Boa Qualidade em 2009, e Qualidade Excelente em 2010;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PT" sz="1600" dirty="0"/>
              <a:t>Localizadas junto da foz de várias ribeiras;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PT" sz="1600" dirty="0"/>
              <a:t>Ribeiras que atravessam zona rurais, e urbanas;</a:t>
            </a:r>
          </a:p>
        </p:txBody>
      </p:sp>
      <p:pic>
        <p:nvPicPr>
          <p:cNvPr id="2" name="Picture 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725" y="1341438"/>
            <a:ext cx="385127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37288" y="3068638"/>
            <a:ext cx="2906712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6" name="Picture 36" descr="ANd9GcTjZhyVKgYfn8zkWoNQnOmn1WefGFrJI93rVE9j4EWbVNS1Lpa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  <p:grpSp>
        <p:nvGrpSpPr>
          <p:cNvPr id="71767" name="Group 87"/>
          <p:cNvGrpSpPr>
            <a:grpSpLocks/>
          </p:cNvGrpSpPr>
          <p:nvPr/>
        </p:nvGrpSpPr>
        <p:grpSpPr bwMode="auto">
          <a:xfrm>
            <a:off x="539750" y="3314700"/>
            <a:ext cx="7380288" cy="3543300"/>
            <a:chOff x="153" y="831"/>
            <a:chExt cx="5454" cy="2691"/>
          </a:xfrm>
        </p:grpSpPr>
        <p:grpSp>
          <p:nvGrpSpPr>
            <p:cNvPr id="71768" name="Group 88"/>
            <p:cNvGrpSpPr>
              <a:grpSpLocks/>
            </p:cNvGrpSpPr>
            <p:nvPr/>
          </p:nvGrpSpPr>
          <p:grpSpPr bwMode="auto">
            <a:xfrm>
              <a:off x="153" y="831"/>
              <a:ext cx="5454" cy="2691"/>
              <a:chOff x="153" y="831"/>
              <a:chExt cx="5454" cy="2691"/>
            </a:xfrm>
          </p:grpSpPr>
          <p:grpSp>
            <p:nvGrpSpPr>
              <p:cNvPr id="71769" name="Group 89"/>
              <p:cNvGrpSpPr>
                <a:grpSpLocks/>
              </p:cNvGrpSpPr>
              <p:nvPr/>
            </p:nvGrpSpPr>
            <p:grpSpPr bwMode="auto">
              <a:xfrm>
                <a:off x="153" y="831"/>
                <a:ext cx="5454" cy="2691"/>
                <a:chOff x="153" y="831"/>
                <a:chExt cx="5454" cy="2691"/>
              </a:xfrm>
            </p:grpSpPr>
            <p:pic>
              <p:nvPicPr>
                <p:cNvPr id="71770" name="Picture 90" descr="bacias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53" y="831"/>
                  <a:ext cx="5454" cy="265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71771" name="Oval 91"/>
                <p:cNvSpPr>
                  <a:spLocks noChangeArrowheads="1"/>
                </p:cNvSpPr>
                <p:nvPr/>
              </p:nvSpPr>
              <p:spPr bwMode="auto">
                <a:xfrm rot="1424437">
                  <a:off x="2158" y="3330"/>
                  <a:ext cx="272" cy="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772" name="Oval 92"/>
                <p:cNvSpPr>
                  <a:spLocks noChangeArrowheads="1"/>
                </p:cNvSpPr>
                <p:nvPr/>
              </p:nvSpPr>
              <p:spPr bwMode="auto">
                <a:xfrm rot="8104303">
                  <a:off x="2535" y="3267"/>
                  <a:ext cx="151" cy="8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773" name="Oval 93"/>
                <p:cNvSpPr>
                  <a:spLocks noChangeArrowheads="1"/>
                </p:cNvSpPr>
                <p:nvPr/>
              </p:nvSpPr>
              <p:spPr bwMode="auto">
                <a:xfrm rot="8104303">
                  <a:off x="2435" y="3384"/>
                  <a:ext cx="112" cy="7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774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248" y="3294"/>
                  <a:ext cx="543" cy="169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18000" tIns="36000" rIns="18000" bIns="36000">
                  <a:spAutoFit/>
                </a:bodyPr>
                <a:lstStyle/>
                <a:p>
                  <a:r>
                    <a:rPr lang="pt-PT" sz="900" b="1" dirty="0">
                      <a:latin typeface="Times New Roman" pitchFamily="18" charset="0"/>
                    </a:rPr>
                    <a:t>Carcavelos</a:t>
                  </a:r>
                  <a:endParaRPr lang="en-US" dirty="0"/>
                </a:p>
              </p:txBody>
            </p:sp>
            <p:cxnSp>
              <p:nvCxnSpPr>
                <p:cNvPr id="71775" name="AutoShape 95"/>
                <p:cNvCxnSpPr>
                  <a:cxnSpLocks noChangeShapeType="1"/>
                  <a:stCxn id="71774" idx="3"/>
                  <a:endCxn id="71771" idx="3"/>
                </p:cNvCxnSpPr>
                <p:nvPr/>
              </p:nvCxnSpPr>
              <p:spPr bwMode="auto">
                <a:xfrm flipV="1">
                  <a:off x="1791" y="3372"/>
                  <a:ext cx="399" cy="2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  <p:sp>
              <p:nvSpPr>
                <p:cNvPr id="71776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2745" y="3339"/>
                  <a:ext cx="362" cy="183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pt-PT" sz="900" b="1" dirty="0">
                      <a:latin typeface="Times New Roman" pitchFamily="18" charset="0"/>
                    </a:rPr>
                    <a:t>Torre</a:t>
                  </a:r>
                  <a:endParaRPr lang="en-US" dirty="0"/>
                </a:p>
              </p:txBody>
            </p:sp>
            <p:cxnSp>
              <p:nvCxnSpPr>
                <p:cNvPr id="71777" name="AutoShape 97"/>
                <p:cNvCxnSpPr>
                  <a:cxnSpLocks noChangeShapeType="1"/>
                  <a:stCxn id="71776" idx="1"/>
                  <a:endCxn id="71773" idx="1"/>
                </p:cNvCxnSpPr>
                <p:nvPr/>
              </p:nvCxnSpPr>
              <p:spPr bwMode="auto">
                <a:xfrm flipH="1">
                  <a:off x="2543" y="3419"/>
                  <a:ext cx="201" cy="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  <p:sp>
              <p:nvSpPr>
                <p:cNvPr id="7177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3243" y="3202"/>
                  <a:ext cx="589" cy="287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pt-PT" sz="900" b="1" dirty="0">
                      <a:latin typeface="Times New Roman" pitchFamily="18" charset="0"/>
                    </a:rPr>
                    <a:t>Santo Amaro</a:t>
                  </a:r>
                  <a:endParaRPr lang="en-US" dirty="0"/>
                </a:p>
              </p:txBody>
            </p:sp>
            <p:cxnSp>
              <p:nvCxnSpPr>
                <p:cNvPr id="71779" name="AutoShape 99"/>
                <p:cNvCxnSpPr>
                  <a:cxnSpLocks noChangeShapeType="1"/>
                  <a:stCxn id="71778" idx="1"/>
                  <a:endCxn id="71772" idx="1"/>
                </p:cNvCxnSpPr>
                <p:nvPr/>
              </p:nvCxnSpPr>
              <p:spPr bwMode="auto">
                <a:xfrm flipH="1">
                  <a:off x="2674" y="3283"/>
                  <a:ext cx="569" cy="12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</p:grpSp>
          <p:sp>
            <p:nvSpPr>
              <p:cNvPr id="71780" name="Text Box 100"/>
              <p:cNvSpPr txBox="1">
                <a:spLocks noChangeArrowheads="1"/>
              </p:cNvSpPr>
              <p:nvPr/>
            </p:nvSpPr>
            <p:spPr bwMode="auto">
              <a:xfrm>
                <a:off x="1927" y="2840"/>
                <a:ext cx="408" cy="11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58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Marianas</a:t>
                </a:r>
                <a:endParaRPr lang="en-US" dirty="0"/>
              </a:p>
            </p:txBody>
          </p:sp>
          <p:sp>
            <p:nvSpPr>
              <p:cNvPr id="71781" name="Text Box 101"/>
              <p:cNvSpPr txBox="1">
                <a:spLocks noChangeArrowheads="1"/>
              </p:cNvSpPr>
              <p:nvPr/>
            </p:nvSpPr>
            <p:spPr bwMode="auto">
              <a:xfrm>
                <a:off x="2154" y="2432"/>
                <a:ext cx="407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Sassoeiros</a:t>
                </a:r>
                <a:endParaRPr lang="en-US" dirty="0"/>
              </a:p>
            </p:txBody>
          </p:sp>
          <p:cxnSp>
            <p:nvCxnSpPr>
              <p:cNvPr id="71782" name="AutoShape 102"/>
              <p:cNvCxnSpPr>
                <a:cxnSpLocks noChangeShapeType="1"/>
                <a:stCxn id="0" idx="2"/>
                <a:endCxn id="0" idx="2"/>
              </p:cNvCxnSpPr>
              <p:nvPr/>
            </p:nvCxnSpPr>
            <p:spPr bwMode="auto">
              <a:xfrm>
                <a:off x="2880" y="3489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71783" name="Text Box 103"/>
              <p:cNvSpPr txBox="1">
                <a:spLocks noChangeArrowheads="1"/>
              </p:cNvSpPr>
              <p:nvPr/>
            </p:nvSpPr>
            <p:spPr bwMode="auto">
              <a:xfrm>
                <a:off x="2290" y="2069"/>
                <a:ext cx="232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Laje</a:t>
                </a:r>
                <a:endParaRPr lang="en-US" dirty="0"/>
              </a:p>
            </p:txBody>
          </p:sp>
          <p:sp>
            <p:nvSpPr>
              <p:cNvPr id="71784" name="Text Box 104"/>
              <p:cNvSpPr txBox="1">
                <a:spLocks noChangeArrowheads="1"/>
              </p:cNvSpPr>
              <p:nvPr/>
            </p:nvSpPr>
            <p:spPr bwMode="auto">
              <a:xfrm>
                <a:off x="2699" y="2705"/>
                <a:ext cx="232" cy="21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Porto Salvo</a:t>
                </a:r>
                <a:endParaRPr lang="en-US" dirty="0"/>
              </a:p>
            </p:txBody>
          </p:sp>
          <p:sp>
            <p:nvSpPr>
              <p:cNvPr id="71785" name="Text Box 105"/>
              <p:cNvSpPr txBox="1">
                <a:spLocks noChangeArrowheads="1"/>
              </p:cNvSpPr>
              <p:nvPr/>
            </p:nvSpPr>
            <p:spPr bwMode="auto">
              <a:xfrm>
                <a:off x="2561" y="1616"/>
                <a:ext cx="467" cy="1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 Barcarena</a:t>
                </a:r>
                <a:endParaRPr lang="en-US" dirty="0"/>
              </a:p>
            </p:txBody>
          </p:sp>
          <p:sp>
            <p:nvSpPr>
              <p:cNvPr id="71786" name="Text Box 106"/>
              <p:cNvSpPr txBox="1">
                <a:spLocks noChangeArrowheads="1"/>
              </p:cNvSpPr>
              <p:nvPr/>
            </p:nvSpPr>
            <p:spPr bwMode="auto">
              <a:xfrm>
                <a:off x="3061" y="1752"/>
                <a:ext cx="291" cy="1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 Jamor</a:t>
                </a:r>
                <a:endParaRPr lang="en-US" dirty="0"/>
              </a:p>
            </p:txBody>
          </p:sp>
          <p:sp>
            <p:nvSpPr>
              <p:cNvPr id="71787" name="Text Box 107"/>
              <p:cNvSpPr txBox="1">
                <a:spLocks noChangeArrowheads="1"/>
              </p:cNvSpPr>
              <p:nvPr/>
            </p:nvSpPr>
            <p:spPr bwMode="auto">
              <a:xfrm>
                <a:off x="3560" y="2659"/>
                <a:ext cx="291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 Algés</a:t>
                </a:r>
                <a:endParaRPr lang="en-US" dirty="0"/>
              </a:p>
            </p:txBody>
          </p:sp>
          <p:sp>
            <p:nvSpPr>
              <p:cNvPr id="71788" name="Text Box 108"/>
              <p:cNvSpPr txBox="1">
                <a:spLocks noChangeArrowheads="1"/>
              </p:cNvSpPr>
              <p:nvPr/>
            </p:nvSpPr>
            <p:spPr bwMode="auto">
              <a:xfrm>
                <a:off x="3288" y="2840"/>
                <a:ext cx="291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Junça</a:t>
                </a:r>
                <a:endParaRPr lang="en-US" dirty="0"/>
              </a:p>
            </p:txBody>
          </p:sp>
        </p:grpSp>
        <p:sp>
          <p:nvSpPr>
            <p:cNvPr id="71789" name="Text Box 109"/>
            <p:cNvSpPr txBox="1">
              <a:spLocks noChangeArrowheads="1"/>
            </p:cNvSpPr>
            <p:nvPr/>
          </p:nvSpPr>
          <p:spPr bwMode="auto">
            <a:xfrm>
              <a:off x="4604" y="2478"/>
              <a:ext cx="272" cy="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pt-PT" sz="900" b="1" dirty="0">
                  <a:latin typeface="Times New Roman" pitchFamily="18" charset="0"/>
                </a:rPr>
                <a:t> Lisboa</a:t>
              </a:r>
              <a:endParaRPr lang="en-US" dirty="0"/>
            </a:p>
          </p:txBody>
        </p:sp>
        <p:sp>
          <p:nvSpPr>
            <p:cNvPr id="71790" name="Text Box 110"/>
            <p:cNvSpPr txBox="1">
              <a:spLocks noChangeArrowheads="1"/>
            </p:cNvSpPr>
            <p:nvPr/>
          </p:nvSpPr>
          <p:spPr bwMode="auto">
            <a:xfrm>
              <a:off x="1021" y="2887"/>
              <a:ext cx="270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pt-PT" sz="900" b="1" dirty="0">
                  <a:latin typeface="Times New Roman" pitchFamily="18" charset="0"/>
                </a:rPr>
                <a:t>Cascais</a:t>
              </a:r>
              <a:endParaRPr lang="en-US" sz="9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885112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Perfis de Água Balnear 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Carcavelos, Torre e Santo Amaro Oeiras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50825" y="1557338"/>
            <a:ext cx="8893175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pt-PT" sz="1600" dirty="0"/>
              <a:t>Águas balneares sujeitas a eventos de poluição de curta duração: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Após a ocorrência de chuva;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Aumentos dos níveis das ribeiras da Costa do Estoril. Ribeiras com valores de contaminação fecal entre 10^</a:t>
            </a:r>
            <a:r>
              <a:rPr lang="pt-PT" sz="1600" baseline="30000" dirty="0"/>
              <a:t>3</a:t>
            </a:r>
            <a:r>
              <a:rPr lang="pt-PT" sz="1600" dirty="0"/>
              <a:t> e 10</a:t>
            </a:r>
            <a:r>
              <a:rPr lang="pt-PT" sz="1600" baseline="30000" dirty="0"/>
              <a:t>^6</a:t>
            </a:r>
            <a:r>
              <a:rPr lang="pt-PT" sz="1600" dirty="0"/>
              <a:t> UFC/100ml</a:t>
            </a:r>
            <a:r>
              <a:rPr lang="pt-PT" sz="1600" dirty="0" smtClean="0"/>
              <a:t>;.</a:t>
            </a:r>
            <a:endParaRPr lang="pt-PT" sz="1600" dirty="0"/>
          </a:p>
        </p:txBody>
      </p:sp>
      <p:pic>
        <p:nvPicPr>
          <p:cNvPr id="67593" name="Picture 9" descr="ANd9GcTjZhyVKgYfn8zkWoNQnOmn1WefGFrJI93rVE9j4EWbVNS1Lp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  <p:grpSp>
        <p:nvGrpSpPr>
          <p:cNvPr id="9" name="Group 87"/>
          <p:cNvGrpSpPr>
            <a:grpSpLocks/>
          </p:cNvGrpSpPr>
          <p:nvPr/>
        </p:nvGrpSpPr>
        <p:grpSpPr bwMode="auto">
          <a:xfrm>
            <a:off x="1187624" y="3314700"/>
            <a:ext cx="7380288" cy="3543300"/>
            <a:chOff x="153" y="831"/>
            <a:chExt cx="5454" cy="2691"/>
          </a:xfrm>
        </p:grpSpPr>
        <p:grpSp>
          <p:nvGrpSpPr>
            <p:cNvPr id="10" name="Group 88"/>
            <p:cNvGrpSpPr>
              <a:grpSpLocks/>
            </p:cNvGrpSpPr>
            <p:nvPr/>
          </p:nvGrpSpPr>
          <p:grpSpPr bwMode="auto">
            <a:xfrm>
              <a:off x="153" y="831"/>
              <a:ext cx="5454" cy="2691"/>
              <a:chOff x="153" y="831"/>
              <a:chExt cx="5454" cy="2691"/>
            </a:xfrm>
          </p:grpSpPr>
          <p:grpSp>
            <p:nvGrpSpPr>
              <p:cNvPr id="13" name="Group 89"/>
              <p:cNvGrpSpPr>
                <a:grpSpLocks/>
              </p:cNvGrpSpPr>
              <p:nvPr/>
            </p:nvGrpSpPr>
            <p:grpSpPr bwMode="auto">
              <a:xfrm>
                <a:off x="153" y="831"/>
                <a:ext cx="5454" cy="2691"/>
                <a:chOff x="153" y="831"/>
                <a:chExt cx="5454" cy="2691"/>
              </a:xfrm>
            </p:grpSpPr>
            <p:pic>
              <p:nvPicPr>
                <p:cNvPr id="24" name="Picture 90" descr="bacia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3" y="831"/>
                  <a:ext cx="5454" cy="265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5" name="Oval 91"/>
                <p:cNvSpPr>
                  <a:spLocks noChangeArrowheads="1"/>
                </p:cNvSpPr>
                <p:nvPr/>
              </p:nvSpPr>
              <p:spPr bwMode="auto">
                <a:xfrm rot="1424437">
                  <a:off x="2158" y="3330"/>
                  <a:ext cx="272" cy="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6" name="Oval 92"/>
                <p:cNvSpPr>
                  <a:spLocks noChangeArrowheads="1"/>
                </p:cNvSpPr>
                <p:nvPr/>
              </p:nvSpPr>
              <p:spPr bwMode="auto">
                <a:xfrm rot="8104303">
                  <a:off x="2535" y="3267"/>
                  <a:ext cx="151" cy="84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" name="Oval 93"/>
                <p:cNvSpPr>
                  <a:spLocks noChangeArrowheads="1"/>
                </p:cNvSpPr>
                <p:nvPr/>
              </p:nvSpPr>
              <p:spPr bwMode="auto">
                <a:xfrm rot="8104303">
                  <a:off x="2435" y="3384"/>
                  <a:ext cx="112" cy="7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248" y="3294"/>
                  <a:ext cx="543" cy="169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18000" tIns="36000" rIns="18000" bIns="36000">
                  <a:spAutoFit/>
                </a:bodyPr>
                <a:lstStyle/>
                <a:p>
                  <a:r>
                    <a:rPr lang="pt-PT" sz="900" b="1" dirty="0">
                      <a:latin typeface="Times New Roman" pitchFamily="18" charset="0"/>
                    </a:rPr>
                    <a:t>Carcavelos</a:t>
                  </a:r>
                  <a:endParaRPr lang="en-US" dirty="0"/>
                </a:p>
              </p:txBody>
            </p:sp>
            <p:cxnSp>
              <p:nvCxnSpPr>
                <p:cNvPr id="29" name="AutoShape 95"/>
                <p:cNvCxnSpPr>
                  <a:cxnSpLocks noChangeShapeType="1"/>
                  <a:stCxn id="28" idx="3"/>
                  <a:endCxn id="25" idx="3"/>
                </p:cNvCxnSpPr>
                <p:nvPr/>
              </p:nvCxnSpPr>
              <p:spPr bwMode="auto">
                <a:xfrm flipV="1">
                  <a:off x="1791" y="3372"/>
                  <a:ext cx="399" cy="2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  <p:sp>
              <p:nvSpPr>
                <p:cNvPr id="30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2745" y="3339"/>
                  <a:ext cx="362" cy="183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pt-PT" sz="900" b="1" dirty="0">
                      <a:latin typeface="Times New Roman" pitchFamily="18" charset="0"/>
                    </a:rPr>
                    <a:t>Torre</a:t>
                  </a:r>
                  <a:endParaRPr lang="en-US" dirty="0"/>
                </a:p>
              </p:txBody>
            </p:sp>
            <p:cxnSp>
              <p:nvCxnSpPr>
                <p:cNvPr id="31" name="AutoShape 97"/>
                <p:cNvCxnSpPr>
                  <a:cxnSpLocks noChangeShapeType="1"/>
                  <a:stCxn id="30" idx="1"/>
                  <a:endCxn id="27" idx="1"/>
                </p:cNvCxnSpPr>
                <p:nvPr/>
              </p:nvCxnSpPr>
              <p:spPr bwMode="auto">
                <a:xfrm flipH="1">
                  <a:off x="2543" y="3419"/>
                  <a:ext cx="201" cy="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  <p:sp>
              <p:nvSpPr>
                <p:cNvPr id="32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3243" y="3202"/>
                  <a:ext cx="589" cy="287"/>
                </a:xfrm>
                <a:prstGeom prst="rect">
                  <a:avLst/>
                </a:prstGeom>
                <a:solidFill>
                  <a:schemeClr val="bg1">
                    <a:alpha val="39999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pt-PT" sz="900" b="1" dirty="0">
                      <a:latin typeface="Times New Roman" pitchFamily="18" charset="0"/>
                    </a:rPr>
                    <a:t>Santo Amaro</a:t>
                  </a:r>
                  <a:endParaRPr lang="en-US" dirty="0"/>
                </a:p>
              </p:txBody>
            </p:sp>
            <p:cxnSp>
              <p:nvCxnSpPr>
                <p:cNvPr id="33" name="AutoShape 99"/>
                <p:cNvCxnSpPr>
                  <a:cxnSpLocks noChangeShapeType="1"/>
                  <a:stCxn id="32" idx="1"/>
                  <a:endCxn id="26" idx="1"/>
                </p:cNvCxnSpPr>
                <p:nvPr/>
              </p:nvCxnSpPr>
              <p:spPr bwMode="auto">
                <a:xfrm flipH="1">
                  <a:off x="2674" y="3283"/>
                  <a:ext cx="569" cy="12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</p:grpSp>
          <p:sp>
            <p:nvSpPr>
              <p:cNvPr id="14" name="Text Box 100"/>
              <p:cNvSpPr txBox="1">
                <a:spLocks noChangeArrowheads="1"/>
              </p:cNvSpPr>
              <p:nvPr/>
            </p:nvSpPr>
            <p:spPr bwMode="auto">
              <a:xfrm>
                <a:off x="1927" y="2840"/>
                <a:ext cx="408" cy="11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58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Marianas</a:t>
                </a:r>
                <a:endParaRPr lang="en-US" dirty="0"/>
              </a:p>
            </p:txBody>
          </p:sp>
          <p:sp>
            <p:nvSpPr>
              <p:cNvPr id="15" name="Text Box 101"/>
              <p:cNvSpPr txBox="1">
                <a:spLocks noChangeArrowheads="1"/>
              </p:cNvSpPr>
              <p:nvPr/>
            </p:nvSpPr>
            <p:spPr bwMode="auto">
              <a:xfrm>
                <a:off x="2154" y="2432"/>
                <a:ext cx="407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Sassoeiros</a:t>
                </a:r>
                <a:endParaRPr lang="en-US" dirty="0"/>
              </a:p>
            </p:txBody>
          </p:sp>
          <p:cxnSp>
            <p:nvCxnSpPr>
              <p:cNvPr id="16" name="AutoShape 102"/>
              <p:cNvCxnSpPr>
                <a:cxnSpLocks noChangeShapeType="1"/>
              </p:cNvCxnSpPr>
              <p:nvPr/>
            </p:nvCxnSpPr>
            <p:spPr bwMode="auto">
              <a:xfrm>
                <a:off x="2880" y="3489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17" name="Text Box 103"/>
              <p:cNvSpPr txBox="1">
                <a:spLocks noChangeArrowheads="1"/>
              </p:cNvSpPr>
              <p:nvPr/>
            </p:nvSpPr>
            <p:spPr bwMode="auto">
              <a:xfrm>
                <a:off x="2290" y="2069"/>
                <a:ext cx="232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Laje</a:t>
                </a:r>
                <a:endParaRPr lang="en-US" dirty="0"/>
              </a:p>
            </p:txBody>
          </p:sp>
          <p:sp>
            <p:nvSpPr>
              <p:cNvPr id="18" name="Text Box 104"/>
              <p:cNvSpPr txBox="1">
                <a:spLocks noChangeArrowheads="1"/>
              </p:cNvSpPr>
              <p:nvPr/>
            </p:nvSpPr>
            <p:spPr bwMode="auto">
              <a:xfrm>
                <a:off x="2699" y="2705"/>
                <a:ext cx="232" cy="21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Porto Salvo</a:t>
                </a:r>
                <a:endParaRPr lang="en-US" dirty="0"/>
              </a:p>
            </p:txBody>
          </p:sp>
          <p:sp>
            <p:nvSpPr>
              <p:cNvPr id="19" name="Text Box 105"/>
              <p:cNvSpPr txBox="1">
                <a:spLocks noChangeArrowheads="1"/>
              </p:cNvSpPr>
              <p:nvPr/>
            </p:nvSpPr>
            <p:spPr bwMode="auto">
              <a:xfrm>
                <a:off x="2561" y="1616"/>
                <a:ext cx="467" cy="1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 Barcarena</a:t>
                </a:r>
                <a:endParaRPr lang="en-US" dirty="0"/>
              </a:p>
            </p:txBody>
          </p:sp>
          <p:sp>
            <p:nvSpPr>
              <p:cNvPr id="21" name="Text Box 106"/>
              <p:cNvSpPr txBox="1">
                <a:spLocks noChangeArrowheads="1"/>
              </p:cNvSpPr>
              <p:nvPr/>
            </p:nvSpPr>
            <p:spPr bwMode="auto">
              <a:xfrm>
                <a:off x="3061" y="1752"/>
                <a:ext cx="291" cy="1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 Jamor</a:t>
                </a:r>
                <a:endParaRPr lang="en-US" dirty="0"/>
              </a:p>
            </p:txBody>
          </p:sp>
          <p:sp>
            <p:nvSpPr>
              <p:cNvPr id="22" name="Text Box 107"/>
              <p:cNvSpPr txBox="1">
                <a:spLocks noChangeArrowheads="1"/>
              </p:cNvSpPr>
              <p:nvPr/>
            </p:nvSpPr>
            <p:spPr bwMode="auto">
              <a:xfrm>
                <a:off x="3560" y="2659"/>
                <a:ext cx="291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 Algés</a:t>
                </a:r>
                <a:endParaRPr lang="en-US" dirty="0"/>
              </a:p>
            </p:txBody>
          </p:sp>
          <p:sp>
            <p:nvSpPr>
              <p:cNvPr id="23" name="Text Box 108"/>
              <p:cNvSpPr txBox="1">
                <a:spLocks noChangeArrowheads="1"/>
              </p:cNvSpPr>
              <p:nvPr/>
            </p:nvSpPr>
            <p:spPr bwMode="auto">
              <a:xfrm>
                <a:off x="3288" y="2840"/>
                <a:ext cx="291" cy="11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r>
                  <a:rPr lang="pt-PT" sz="900" b="1" dirty="0">
                    <a:latin typeface="Times New Roman" pitchFamily="18" charset="0"/>
                  </a:rPr>
                  <a:t> Junça</a:t>
                </a:r>
                <a:endParaRPr lang="en-US" dirty="0"/>
              </a:p>
            </p:txBody>
          </p:sp>
        </p:grpSp>
        <p:sp>
          <p:nvSpPr>
            <p:cNvPr id="11" name="Text Box 109"/>
            <p:cNvSpPr txBox="1">
              <a:spLocks noChangeArrowheads="1"/>
            </p:cNvSpPr>
            <p:nvPr/>
          </p:nvSpPr>
          <p:spPr bwMode="auto">
            <a:xfrm>
              <a:off x="4604" y="2478"/>
              <a:ext cx="272" cy="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pt-PT" sz="900" b="1" dirty="0">
                  <a:latin typeface="Times New Roman" pitchFamily="18" charset="0"/>
                </a:rPr>
                <a:t> Lisboa</a:t>
              </a:r>
              <a:endParaRPr lang="en-US" dirty="0"/>
            </a:p>
          </p:txBody>
        </p:sp>
        <p:sp>
          <p:nvSpPr>
            <p:cNvPr id="12" name="Text Box 110"/>
            <p:cNvSpPr txBox="1">
              <a:spLocks noChangeArrowheads="1"/>
            </p:cNvSpPr>
            <p:nvPr/>
          </p:nvSpPr>
          <p:spPr bwMode="auto">
            <a:xfrm>
              <a:off x="1021" y="2887"/>
              <a:ext cx="270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pt-PT" sz="900" b="1" dirty="0">
                  <a:latin typeface="Times New Roman" pitchFamily="18" charset="0"/>
                </a:rPr>
                <a:t>Cascais</a:t>
              </a:r>
              <a:endParaRPr lang="en-US" sz="9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1042988" y="1963738"/>
            <a:ext cx="8101012" cy="4894262"/>
            <a:chOff x="1042988" y="1963738"/>
            <a:chExt cx="8101012" cy="4894262"/>
          </a:xfrm>
        </p:grpSpPr>
        <p:pic>
          <p:nvPicPr>
            <p:cNvPr id="67588" name="Picture 4"/>
            <p:cNvPicPr>
              <a:picLocks noGrp="1" noChangeAspect="1" noChangeArrowheads="1"/>
            </p:cNvPicPr>
            <p:nvPr>
              <p:ph type="body" idx="1"/>
            </p:nvPr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042988" y="1963738"/>
              <a:ext cx="8101012" cy="4894262"/>
            </a:xfrm>
            <a:noFill/>
            <a:ln/>
          </p:spPr>
        </p:pic>
        <p:sp>
          <p:nvSpPr>
            <p:cNvPr id="67590" name="Oval 6"/>
            <p:cNvSpPr>
              <a:spLocks noChangeArrowheads="1"/>
            </p:cNvSpPr>
            <p:nvPr/>
          </p:nvSpPr>
          <p:spPr bwMode="auto">
            <a:xfrm rot="1233363">
              <a:off x="5808663" y="5903913"/>
              <a:ext cx="344487" cy="244475"/>
            </a:xfrm>
            <a:prstGeom prst="ellipse">
              <a:avLst/>
            </a:prstGeom>
            <a:noFill/>
            <a:ln w="349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591" name="Oval 7"/>
            <p:cNvSpPr>
              <a:spLocks noChangeArrowheads="1"/>
            </p:cNvSpPr>
            <p:nvPr/>
          </p:nvSpPr>
          <p:spPr bwMode="auto">
            <a:xfrm rot="1233363">
              <a:off x="6175375" y="6086475"/>
              <a:ext cx="150813" cy="139700"/>
            </a:xfrm>
            <a:prstGeom prst="ellipse">
              <a:avLst/>
            </a:prstGeom>
            <a:noFill/>
            <a:ln w="349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592" name="Oval 8"/>
            <p:cNvSpPr>
              <a:spLocks noChangeArrowheads="1"/>
            </p:cNvSpPr>
            <p:nvPr/>
          </p:nvSpPr>
          <p:spPr bwMode="auto">
            <a:xfrm rot="19866341">
              <a:off x="6424613" y="5705475"/>
              <a:ext cx="344487" cy="244475"/>
            </a:xfrm>
            <a:prstGeom prst="ellipse">
              <a:avLst/>
            </a:prstGeom>
            <a:noFill/>
            <a:ln w="34925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885112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Perfis de Água Balnear 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Carcavelos, Torre e Santo Amaro Oeiras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50825" y="1557338"/>
            <a:ext cx="8893175" cy="204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pt-PT" sz="1600" dirty="0"/>
              <a:t>Águas balneares sujeitas a eventos de poluição de curta duração: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Após a ocorrência de chuva;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Aumentos dos níveis das ribeiras da Costa do Estoril. Ribeiras com valores de contaminação fecal entre 10^</a:t>
            </a:r>
            <a:r>
              <a:rPr lang="pt-PT" sz="1600" baseline="30000" dirty="0"/>
              <a:t>3</a:t>
            </a:r>
            <a:r>
              <a:rPr lang="pt-PT" sz="1600" dirty="0"/>
              <a:t> e 10</a:t>
            </a:r>
            <a:r>
              <a:rPr lang="pt-PT" sz="1600" baseline="30000" dirty="0"/>
              <a:t>^6</a:t>
            </a:r>
            <a:r>
              <a:rPr lang="pt-PT" sz="1600" dirty="0"/>
              <a:t> UFC/100ml;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Avarias/disfuncionalidades dos sistemas de saneamento;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Necessidade de implementar um sistema de alerta e previsão.</a:t>
            </a:r>
          </a:p>
        </p:txBody>
      </p:sp>
      <p:pic>
        <p:nvPicPr>
          <p:cNvPr id="67593" name="Picture 9" descr="ANd9GcTjZhyVKgYfn8zkWoNQnOmn1WefGFrJI93rVE9j4EWbVNS1Lp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885112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alerta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-estações hidrométricas-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1844675"/>
            <a:ext cx="9144000" cy="204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PT" sz="1600" dirty="0"/>
              <a:t>Estações hidrométricas automáticas nas ribeiras de Marianas, Sassoeiros, Laje e Barcarena.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Colocadas perto da foz das ribeiras, a montante de açudes/pontos críticos, sem a influência da maré;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Medição em contínuo dos níveis hidrométricos das ribeiras;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Envio de alertas em caso de subida do nível hidrométrico;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Envio automático de SMS;</a:t>
            </a:r>
          </a:p>
        </p:txBody>
      </p:sp>
      <p:pic>
        <p:nvPicPr>
          <p:cNvPr id="72720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41875"/>
            <a:ext cx="15351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2050" y="2730500"/>
            <a:ext cx="16319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2713" name="Group 10"/>
          <p:cNvGrpSpPr>
            <a:grpSpLocks/>
          </p:cNvGrpSpPr>
          <p:nvPr/>
        </p:nvGrpSpPr>
        <p:grpSpPr bwMode="auto">
          <a:xfrm>
            <a:off x="1619250" y="3789363"/>
            <a:ext cx="5940425" cy="3068637"/>
            <a:chOff x="1058863" y="2597150"/>
            <a:chExt cx="6913562" cy="3902075"/>
          </a:xfrm>
        </p:grpSpPr>
        <p:pic>
          <p:nvPicPr>
            <p:cNvPr id="727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8863" y="2628900"/>
              <a:ext cx="6913562" cy="387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1494887" y="5045788"/>
              <a:ext cx="245726" cy="264445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PT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139685" y="5179019"/>
              <a:ext cx="245725" cy="262426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PT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968767" y="4432114"/>
              <a:ext cx="245725" cy="264445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PT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591828" y="2597150"/>
              <a:ext cx="245726" cy="264444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PT" dirty="0"/>
            </a:p>
          </p:txBody>
        </p:sp>
      </p:grpSp>
      <p:pic>
        <p:nvPicPr>
          <p:cNvPr id="72724" name="Picture 20" descr="ANd9GcTjZhyVKgYfn8zkWoNQnOmn1WefGFrJI93rVE9j4EWbVNS1Lpa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73" name="Group 21"/>
          <p:cNvGrpSpPr>
            <a:grpSpLocks/>
          </p:cNvGrpSpPr>
          <p:nvPr/>
        </p:nvGrpSpPr>
        <p:grpSpPr bwMode="auto">
          <a:xfrm>
            <a:off x="4911726" y="4158497"/>
            <a:ext cx="4232274" cy="2699503"/>
            <a:chOff x="-1436" y="2210"/>
            <a:chExt cx="2880" cy="1856"/>
          </a:xfrm>
        </p:grpSpPr>
        <p:pic>
          <p:nvPicPr>
            <p:cNvPr id="74771" name="Picture 19" descr="var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436" y="2210"/>
              <a:ext cx="2880" cy="1856"/>
            </a:xfrm>
            <a:prstGeom prst="rect">
              <a:avLst/>
            </a:prstGeom>
            <a:noFill/>
          </p:spPr>
        </p:pic>
        <p:sp>
          <p:nvSpPr>
            <p:cNvPr id="74772" name="Text Box 20"/>
            <p:cNvSpPr txBox="1">
              <a:spLocks noChangeArrowheads="1"/>
            </p:cNvSpPr>
            <p:nvPr/>
          </p:nvSpPr>
          <p:spPr bwMode="auto">
            <a:xfrm>
              <a:off x="-914" y="3843"/>
              <a:ext cx="1862" cy="1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sz="900" b="1" dirty="0"/>
                <a:t>Plumas das ribeiras da Costa do Estoril</a:t>
              </a:r>
              <a:endParaRPr lang="en-US" sz="900" b="1" dirty="0"/>
            </a:p>
          </p:txBody>
        </p:sp>
      </p:grp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885112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previsão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- ferramentas modelação -MOHID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1916113"/>
            <a:ext cx="9144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endParaRPr lang="pt-PT" dirty="0"/>
          </a:p>
          <a:p>
            <a:pPr lvl="1"/>
            <a:endParaRPr lang="pt-PT" dirty="0"/>
          </a:p>
        </p:txBody>
      </p:sp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1557338"/>
            <a:ext cx="9144000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1200"/>
              </a:spcBef>
            </a:pPr>
            <a:r>
              <a:rPr lang="pt-PT" dirty="0"/>
              <a:t>A utilização de ferramentas de modelação é essencial para: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dirty="0"/>
              <a:t>Estudar a distribuição das plumas das ribeiras ao longo da Costa do </a:t>
            </a:r>
            <a:r>
              <a:rPr lang="pt-PT" dirty="0" smtClean="0"/>
              <a:t>Estoril;</a:t>
            </a:r>
            <a:endParaRPr lang="pt-PT" dirty="0"/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dirty="0"/>
              <a:t>Há água contaminada na zona balnear? Qual a concentração?;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dirty="0"/>
              <a:t>Qual é a probabilidade de um banhista estar em contacto com essa água?;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dirty="0"/>
              <a:t>Qual é a origem da contaminação?</a:t>
            </a:r>
            <a:r>
              <a:rPr lang="en-US" dirty="0"/>
              <a:t> </a:t>
            </a:r>
            <a:endParaRPr lang="en-US" dirty="0" smtClean="0"/>
          </a:p>
          <a:p>
            <a:pPr marL="4000500" lvl="8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pt-PT" dirty="0" smtClean="0"/>
              <a:t> Metodologia das caixas de monitorização</a:t>
            </a:r>
            <a:endParaRPr lang="pt-PT" dirty="0"/>
          </a:p>
        </p:txBody>
      </p:sp>
      <p:pic>
        <p:nvPicPr>
          <p:cNvPr id="74769" name="Picture 17" descr="ANd9GcTjZhyVKgYfn8zkWoNQnOmn1WefGFrJI93rVE9j4EWbVNS1Lp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0" y="4163867"/>
            <a:ext cx="4606154" cy="2694133"/>
            <a:chOff x="6" y="3356992"/>
            <a:chExt cx="4606154" cy="2694133"/>
          </a:xfrm>
        </p:grpSpPr>
        <p:pic>
          <p:nvPicPr>
            <p:cNvPr id="74774" name="Picture 22" descr="C:\temp\work\var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" y="3356992"/>
              <a:ext cx="4606154" cy="2694133"/>
            </a:xfrm>
            <a:prstGeom prst="rect">
              <a:avLst/>
            </a:prstGeom>
            <a:noFill/>
          </p:spPr>
        </p:pic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681357" y="5819215"/>
              <a:ext cx="3242571" cy="2308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sz="900" b="1" dirty="0"/>
                <a:t>Plumas das ribeiras da Costa do Estoril</a:t>
              </a:r>
              <a:endParaRPr lang="en-US" sz="900" b="1" dirty="0"/>
            </a:p>
          </p:txBody>
        </p:sp>
      </p:grpSp>
      <p:pic>
        <p:nvPicPr>
          <p:cNvPr id="747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63194"/>
            <a:ext cx="5536068" cy="269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1557338"/>
            <a:ext cx="9144000" cy="3323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1200"/>
              </a:spcBef>
            </a:pPr>
            <a:r>
              <a:rPr lang="pt-PT" dirty="0"/>
              <a:t>Simulações </a:t>
            </a:r>
            <a:r>
              <a:rPr lang="pt-PT" dirty="0" smtClean="0"/>
              <a:t>diárias </a:t>
            </a:r>
            <a:r>
              <a:rPr lang="pt-PT" dirty="0"/>
              <a:t>com base em: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Níveis automáticos das ribeiras: Marianas; Sassoeiros; Laje; Barcarena;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Caudais: Níveis e relações nível/caudal;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Caudais típicos das restantes ribeiras</a:t>
            </a:r>
            <a:r>
              <a:rPr lang="pt-PT" sz="1600" dirty="0" smtClean="0"/>
              <a:t>; </a:t>
            </a:r>
            <a:endParaRPr lang="pt-PT" sz="1600" dirty="0"/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Valores de contaminação médios das ribeiras (</a:t>
            </a:r>
            <a:r>
              <a:rPr lang="pt-PT" sz="1600" dirty="0" smtClean="0"/>
              <a:t>média </a:t>
            </a:r>
            <a:r>
              <a:rPr lang="pt-PT" sz="1600" dirty="0"/>
              <a:t>do último ano hidrológico);</a:t>
            </a:r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Previsões meteorológicas (WRF, actualizadas de 3 em 3h</a:t>
            </a:r>
            <a:r>
              <a:rPr lang="pt-PT" sz="1600" dirty="0" smtClean="0"/>
              <a:t>);</a:t>
            </a:r>
            <a:endParaRPr lang="pt-PT" sz="1600" dirty="0"/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Modelo Hidrodinâmico MOHID</a:t>
            </a:r>
            <a:r>
              <a:rPr lang="pt-PT" sz="1600" dirty="0" smtClean="0"/>
              <a:t>; </a:t>
            </a:r>
            <a:endParaRPr lang="pt-PT" sz="1600" dirty="0"/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Malha com 30 metros. </a:t>
            </a:r>
            <a:endParaRPr lang="pt-PT" sz="1600" dirty="0" smtClean="0"/>
          </a:p>
          <a:p>
            <a:pPr marL="800100" lvl="1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 smtClean="0"/>
              <a:t>Modelo bacia MOHIDLAND;</a:t>
            </a:r>
            <a:endParaRPr lang="pt-PT" sz="1600" dirty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885112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previsão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- ferramentas modelação - MOHID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grpSp>
        <p:nvGrpSpPr>
          <p:cNvPr id="86021" name="Group 5"/>
          <p:cNvGrpSpPr>
            <a:grpSpLocks/>
          </p:cNvGrpSpPr>
          <p:nvPr/>
        </p:nvGrpSpPr>
        <p:grpSpPr bwMode="auto">
          <a:xfrm>
            <a:off x="5038725" y="4532313"/>
            <a:ext cx="4105275" cy="2325687"/>
            <a:chOff x="1066" y="1071"/>
            <a:chExt cx="3600" cy="2400"/>
          </a:xfrm>
        </p:grpSpPr>
        <p:pic>
          <p:nvPicPr>
            <p:cNvPr id="86022" name="Picture 6" descr="var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1071"/>
              <a:ext cx="3600" cy="2400"/>
            </a:xfrm>
            <a:prstGeom prst="rect">
              <a:avLst/>
            </a:prstGeom>
            <a:noFill/>
          </p:spPr>
        </p:pic>
        <p:sp>
          <p:nvSpPr>
            <p:cNvPr id="86023" name="Text Box 7"/>
            <p:cNvSpPr txBox="1">
              <a:spLocks noChangeArrowheads="1"/>
            </p:cNvSpPr>
            <p:nvPr/>
          </p:nvSpPr>
          <p:spPr bwMode="auto">
            <a:xfrm>
              <a:off x="1701" y="3196"/>
              <a:ext cx="2313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sz="1000" b="1" dirty="0"/>
                <a:t>Plumas das ribeiras da Costa do Estoril</a:t>
              </a:r>
              <a:endParaRPr lang="en-US" sz="1000" b="1" dirty="0"/>
            </a:p>
          </p:txBody>
        </p:sp>
      </p:grpSp>
      <p:pic>
        <p:nvPicPr>
          <p:cNvPr id="1742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5751513"/>
            <a:ext cx="2192338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39975" y="5103813"/>
            <a:ext cx="2879725" cy="1754187"/>
            <a:chOff x="663575" y="5313363"/>
            <a:chExt cx="2389188" cy="1249362"/>
          </a:xfrm>
        </p:grpSpPr>
        <p:pic>
          <p:nvPicPr>
            <p:cNvPr id="86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7763" y="5481638"/>
              <a:ext cx="1296987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7" name="Imagem 13" descr="T_20110224000000.png"/>
            <p:cNvPicPr>
              <a:picLocks noChangeAspect="1"/>
            </p:cNvPicPr>
            <p:nvPr/>
          </p:nvPicPr>
          <p:blipFill>
            <a:blip r:embed="rId6" cstate="print"/>
            <a:srcRect l="21931" r="24054"/>
            <a:stretch>
              <a:fillRect/>
            </a:stretch>
          </p:blipFill>
          <p:spPr bwMode="auto">
            <a:xfrm>
              <a:off x="663575" y="5313363"/>
              <a:ext cx="569913" cy="792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8" name="Picture 3" descr="Image"/>
            <p:cNvPicPr>
              <a:picLocks noChangeAspect="1" noChangeArrowheads="1"/>
            </p:cNvPicPr>
            <p:nvPr/>
          </p:nvPicPr>
          <p:blipFill>
            <a:blip r:embed="rId7" cstate="print"/>
            <a:srcRect l="16536" t="1147" r="14568"/>
            <a:stretch>
              <a:fillRect/>
            </a:stretch>
          </p:blipFill>
          <p:spPr bwMode="auto">
            <a:xfrm>
              <a:off x="1936750" y="5313363"/>
              <a:ext cx="684213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9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89163" y="5986463"/>
              <a:ext cx="863600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31" name="Picture 15" descr="ANd9GcTjZhyVKgYfn8zkWoNQnOmn1WefGFrJI93rVE9j4EWbVNS1Lpa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885112" cy="1527175"/>
          </a:xfrm>
        </p:spPr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previsão 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- ferramentas modelação: Resultados -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1916113"/>
            <a:ext cx="9144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endParaRPr lang="pt-PT" dirty="0"/>
          </a:p>
          <a:p>
            <a:pPr lvl="1"/>
            <a:endParaRPr lang="pt-PT" dirty="0"/>
          </a:p>
        </p:txBody>
      </p:sp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1557338"/>
            <a:ext cx="9144000" cy="1436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pt-PT" sz="1600" dirty="0"/>
              <a:t>Para cada água balnear o modelo calcula: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Existe contaminação fecal? (Traçadores &gt;100ufc/100ml);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/>
              <a:t>Qual o volume que dessa contaminação fecal? </a:t>
            </a:r>
            <a:r>
              <a:rPr lang="pt-PT" sz="1600" dirty="0">
                <a:sym typeface="Wingdings" pitchFamily="2" charset="2"/>
              </a:rPr>
              <a:t> Probabilidade de contaminação;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PT" sz="1600" dirty="0">
                <a:sym typeface="Wingdings" pitchFamily="2" charset="2"/>
              </a:rPr>
              <a:t>Risco= Probabilidade * Severidade;</a:t>
            </a:r>
            <a:endParaRPr lang="pt-PT" sz="1600" dirty="0"/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778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933825"/>
            <a:ext cx="3924300" cy="2559050"/>
          </a:xfrm>
          <a:prstGeom prst="rect">
            <a:avLst/>
          </a:prstGeom>
          <a:noFill/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395288" y="3213100"/>
            <a:ext cx="87487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1600" dirty="0"/>
              <a:t>Níveis de risco:  </a:t>
            </a:r>
          </a:p>
          <a:p>
            <a:pPr>
              <a:buFont typeface="Wingdings" pitchFamily="2" charset="2"/>
              <a:buChar char="Ø"/>
            </a:pPr>
            <a:r>
              <a:rPr lang="pt-PT" sz="1600" dirty="0"/>
              <a:t>Directiva 2006/07/CE- percentil 90 e 95 para classificar a qualidade da água. </a:t>
            </a:r>
          </a:p>
        </p:txBody>
      </p:sp>
      <p:pic>
        <p:nvPicPr>
          <p:cNvPr id="77841" name="Picture 17" descr="ANd9GcTjZhyVKgYfn8zkWoNQnOmn1WefGFrJI93rVE9j4EWbVNS1Lp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  <p:pic>
        <p:nvPicPr>
          <p:cNvPr id="778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33825"/>
            <a:ext cx="450056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284663" y="3789363"/>
            <a:ext cx="5076825" cy="111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pt-PT" sz="1600" dirty="0"/>
              <a:t>Risco 0: Probabilidade de contaminação  &lt;1%</a:t>
            </a:r>
          </a:p>
          <a:p>
            <a:pPr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pt-PT" sz="1600" dirty="0"/>
              <a:t>Risco 1: Probabilidade de contaminação ]1 – 5%;</a:t>
            </a:r>
          </a:p>
          <a:p>
            <a:pPr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pt-PT" sz="1600" dirty="0"/>
              <a:t>Risco 2: Probabilidade de contaminação &gt;5%</a:t>
            </a:r>
            <a:endParaRPr lang="en-US" sz="1600" dirty="0"/>
          </a:p>
        </p:txBody>
      </p:sp>
      <p:pic>
        <p:nvPicPr>
          <p:cNvPr id="77837" name="Picture 79"/>
          <p:cNvPicPr>
            <a:picLocks noChangeAspect="1" noChangeArrowheads="1"/>
          </p:cNvPicPr>
          <p:nvPr/>
        </p:nvPicPr>
        <p:blipFill>
          <a:blip r:embed="rId6" cstate="print"/>
          <a:srcRect l="8934" t="82401" r="67157" b="10574"/>
          <a:stretch>
            <a:fillRect/>
          </a:stretch>
        </p:blipFill>
        <p:spPr bwMode="auto">
          <a:xfrm>
            <a:off x="4572000" y="6148388"/>
            <a:ext cx="43561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8" grpId="0"/>
      <p:bldP spid="778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Implementação de um sistema de previsão</a:t>
            </a:r>
            <a:b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</a:br>
            <a:r>
              <a:rPr lang="pt-PT" sz="2200" b="1" dirty="0" smtClean="0">
                <a:solidFill>
                  <a:srgbClr val="220298"/>
                </a:solidFill>
                <a:latin typeface="Calibri" pitchFamily="34" charset="0"/>
              </a:rPr>
              <a:t>- ferramentas modelação: Resultados -</a:t>
            </a:r>
            <a:endParaRPr lang="en-US" sz="2200" b="1" dirty="0" smtClean="0">
              <a:solidFill>
                <a:srgbClr val="220298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3850" y="1557338"/>
            <a:ext cx="8820150" cy="2747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endParaRPr lang="pt-PT" dirty="0"/>
          </a:p>
          <a:p>
            <a:pPr>
              <a:spcBef>
                <a:spcPts val="1200"/>
              </a:spcBef>
              <a:buFontTx/>
              <a:buChar char="•"/>
            </a:pPr>
            <a:r>
              <a:rPr lang="pt-PT" sz="1600" dirty="0"/>
              <a:t>  Previsões a 24h e 48 h (actualizada de hora a hora);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pt-PT" sz="1600" dirty="0"/>
              <a:t>  Previsões de risco de contaminação com intervalos de 3 horas, e de 1 hora;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pt-PT" sz="1600" dirty="0"/>
              <a:t>  Previsão do valor de contaminação na água balnear;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pt-PT" sz="1600" dirty="0"/>
              <a:t>  tendo em conta os limites da Directiva 2006/07/CE;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pt-PT" sz="1600" dirty="0"/>
              <a:t>  tendo em conta os limites estabelecidos para as amostras pontuais.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pt-PT" sz="1600" dirty="0"/>
              <a:t>  apresentação dos valores máximos, mínimos e médios da contaminação prevista.</a:t>
            </a:r>
            <a:r>
              <a:rPr lang="en-US" sz="1600" dirty="0"/>
              <a:t> </a:t>
            </a:r>
            <a:endParaRPr lang="pt-PT" sz="1600" dirty="0"/>
          </a:p>
        </p:txBody>
      </p:sp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4649788"/>
            <a:ext cx="3097212" cy="2019300"/>
          </a:xfrm>
          <a:prstGeom prst="rect">
            <a:avLst/>
          </a:prstGeom>
          <a:noFill/>
        </p:spPr>
      </p:pic>
      <p:pic>
        <p:nvPicPr>
          <p:cNvPr id="77439" name="Picture 6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7100" y="4221163"/>
            <a:ext cx="1866900" cy="2636837"/>
          </a:xfrm>
          <a:prstGeom prst="rect">
            <a:avLst/>
          </a:prstGeom>
          <a:noFill/>
        </p:spPr>
      </p:pic>
      <p:pic>
        <p:nvPicPr>
          <p:cNvPr id="77440" name="Picture 640" descr="ANd9GcTjZhyVKgYfn8zkWoNQnOmn1WefGFrJI93rVE9j4EWbVNS1Lp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413" y="0"/>
            <a:ext cx="763587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2646</TotalTime>
  <Words>1229</Words>
  <Application>Microsoft Office PowerPoint</Application>
  <PresentationFormat>On-screen Show (4:3)</PresentationFormat>
  <Paragraphs>156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Echo</vt:lpstr>
      <vt:lpstr>Sistema de alerta e previsão para a qualidade das águas balneares   Perfis de Água Balnear de Carcavelos, Torre e Santo Amaro Oeiras  07 de Fevereiro 2012, 11º Congresso da Água</vt:lpstr>
      <vt:lpstr>Água Balneares de Carcavelos, Torre e  Santo Amaro Oeiras</vt:lpstr>
      <vt:lpstr>Perfis de Água Balnear  Carcavelos, Torre e Santo Amaro Oeiras</vt:lpstr>
      <vt:lpstr>Perfis de Água Balnear  Carcavelos, Torre e Santo Amaro Oeiras</vt:lpstr>
      <vt:lpstr>Implementação de um sistema de alerta -estações hidrométricas-</vt:lpstr>
      <vt:lpstr>Implementação de um sistema de previsão - ferramentas modelação -MOHID</vt:lpstr>
      <vt:lpstr>Implementação de um sistema de previsão - ferramentas modelação - MOHID</vt:lpstr>
      <vt:lpstr>Implementação de um sistema de previsão  - ferramentas modelação: Resultados -</vt:lpstr>
      <vt:lpstr>Implementação de um sistema de previsão - ferramentas modelação: Resultados -</vt:lpstr>
      <vt:lpstr>Implementação de um sistema de previsão e alerta -estações hidrométricas + ferramentas modelação-</vt:lpstr>
      <vt:lpstr>Implementação de um sistema de alerta: Apoio à decisão</vt:lpstr>
      <vt:lpstr>Sistema de alerta e previsão para a qualidade das águas balneares Perfis de Água Balnear de Carcavelos, Torre e Santo Amaro Oeiras</vt:lpstr>
      <vt:lpstr>Sistema de alerta e previsão para a qualidade das águas balneares Perfis de Água Balnear de Carcavelos, Torre e Santo Amaro Oeiras</vt:lpstr>
    </vt:vector>
  </TitlesOfParts>
  <Company>maretec.ist.utl.pt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Streams contribution to bathing water quality after rainfall events in Costa do Estoril – a tool to implement an alert system for bathing water quality</dc:title>
  <dc:creator>Cláudia Viegas</dc:creator>
  <cp:lastModifiedBy>cnviegas</cp:lastModifiedBy>
  <cp:revision>97</cp:revision>
  <dcterms:created xsi:type="dcterms:W3CDTF">2009-04-15T19:40:06Z</dcterms:created>
  <dcterms:modified xsi:type="dcterms:W3CDTF">2012-06-26T15:40:30Z</dcterms:modified>
</cp:coreProperties>
</file>